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18288000" cy="10287000"/>
  <p:notesSz cx="6858000" cy="9144000"/>
  <p:embeddedFontLst>
    <p:embeddedFont>
      <p:font typeface="Borel" charset="1" panose="00000000000000000000"/>
      <p:regular r:id="rId29"/>
    </p:embeddedFont>
    <p:embeddedFont>
      <p:font typeface="Raleway Bold" charset="1" panose="00000000000000000000"/>
      <p:regular r:id="rId30"/>
    </p:embeddedFont>
    <p:embeddedFont>
      <p:font typeface="Playfair Display" charset="1" panose="00000000000000000000"/>
      <p:regular r:id="rId31"/>
    </p:embeddedFont>
    <p:embeddedFont>
      <p:font typeface="Playfair Display Medium" charset="1" panose="00000000000000000000"/>
      <p:regular r:id="rId32"/>
    </p:embeddedFont>
    <p:embeddedFont>
      <p:font typeface="Montserrat Medium" charset="1" panose="00000600000000000000"/>
      <p:regular r:id="rId33"/>
    </p:embeddedFont>
    <p:embeddedFont>
      <p:font typeface="Playfair Display Bold" charset="1" panose="00000000000000000000"/>
      <p:regular r:id="rId34"/>
    </p:embeddedFont>
    <p:embeddedFont>
      <p:font typeface="Raleway Medium" charset="1" panose="00000000000000000000"/>
      <p:regular r:id="rId35"/>
    </p:embeddedFont>
    <p:embeddedFont>
      <p:font typeface="Inter" charset="1" panose="020B0502030000000004"/>
      <p:regular r:id="rId36"/>
    </p:embeddedFont>
    <p:embeddedFont>
      <p:font typeface="Public Sans Bold" charset="1" panose="00000000000000000000"/>
      <p:regular r:id="rId37"/>
    </p:embeddedFont>
    <p:embeddedFont>
      <p:font typeface="Public Sans" charset="1" panose="0000000000000000000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svg" Type="http://schemas.openxmlformats.org/officeDocument/2006/relationships/image"/><Relationship Id="rId11" Target="../media/image16.png" Type="http://schemas.openxmlformats.org/officeDocument/2006/relationships/image"/><Relationship Id="rId12" Target="../media/image17.svg" Type="http://schemas.openxmlformats.org/officeDocument/2006/relationships/image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8.jpeg" Type="http://schemas.openxmlformats.org/officeDocument/2006/relationships/image"/><Relationship Id="rId6" Target="../media/image19.jpeg" Type="http://schemas.openxmlformats.org/officeDocument/2006/relationships/image"/><Relationship Id="rId7" Target="../media/image20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21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svg" Type="http://schemas.openxmlformats.org/officeDocument/2006/relationships/image"/><Relationship Id="rId11" Target="../media/image28.png" Type="http://schemas.openxmlformats.org/officeDocument/2006/relationships/image"/><Relationship Id="rId12" Target="../media/image29.svg" Type="http://schemas.openxmlformats.org/officeDocument/2006/relationships/image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22.png" Type="http://schemas.openxmlformats.org/officeDocument/2006/relationships/image"/><Relationship Id="rId6" Target="../media/image23.svg" Type="http://schemas.openxmlformats.org/officeDocument/2006/relationships/image"/><Relationship Id="rId7" Target="../media/image24.png" Type="http://schemas.openxmlformats.org/officeDocument/2006/relationships/image"/><Relationship Id="rId8" Target="../media/image25.svg" Type="http://schemas.openxmlformats.org/officeDocument/2006/relationships/image"/><Relationship Id="rId9" Target="../media/image26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0.png" Type="http://schemas.openxmlformats.org/officeDocument/2006/relationships/image"/><Relationship Id="rId4" Target="../media/image3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7.jpeg" Type="http://schemas.openxmlformats.org/officeDocument/2006/relationships/image"/><Relationship Id="rId6" Target="../media/image8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119" t="-13910" r="-22856" b="-14019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483859"/>
            <a:ext cx="15958258" cy="3516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9050"/>
              </a:lnSpc>
            </a:pPr>
            <a:r>
              <a:rPr lang="en-US" sz="9427" spc="-395">
                <a:solidFill>
                  <a:srgbClr val="FBF6F1"/>
                </a:solidFill>
                <a:latin typeface="Borel"/>
                <a:ea typeface="Borel"/>
                <a:cs typeface="Borel"/>
                <a:sym typeface="Borel"/>
              </a:rPr>
              <a:t>MICRODOSING WELLNESS: PRACTICAL STRATEGIES TO ENHANCING WELLNESS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91983" y="872256"/>
            <a:ext cx="10304034" cy="379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666"/>
              </a:lnSpc>
              <a:spcBef>
                <a:spcPct val="0"/>
              </a:spcBef>
            </a:pPr>
            <a:r>
              <a:rPr lang="en-US" b="true" sz="2962" spc="-59">
                <a:solidFill>
                  <a:srgbClr val="FBF6F1"/>
                </a:solidFill>
                <a:latin typeface="Raleway Bold"/>
                <a:ea typeface="Raleway Bold"/>
                <a:cs typeface="Raleway Bold"/>
                <a:sym typeface="Raleway Bold"/>
              </a:rPr>
              <a:t>BLACK STUDENT ATHLETE SUMMIT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629095" y="6104983"/>
            <a:ext cx="10757468" cy="12515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Lenecia Nickell, PhD</a:t>
            </a:r>
          </a:p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Siani Brown, MPH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31" t="-32145" r="-22726" b="-3625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6F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316986" y="3890036"/>
            <a:ext cx="4671595" cy="4356002"/>
            <a:chOff x="0" y="0"/>
            <a:chExt cx="1538472" cy="143453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538472" cy="1434539"/>
            </a:xfrm>
            <a:custGeom>
              <a:avLst/>
              <a:gdLst/>
              <a:ahLst/>
              <a:cxnLst/>
              <a:rect r="r" b="b" t="t" l="l"/>
              <a:pathLst>
                <a:path h="1434539" w="1538472">
                  <a:moveTo>
                    <a:pt x="84519" y="0"/>
                  </a:moveTo>
                  <a:lnTo>
                    <a:pt x="1453953" y="0"/>
                  </a:lnTo>
                  <a:cubicBezTo>
                    <a:pt x="1500631" y="0"/>
                    <a:pt x="1538472" y="37840"/>
                    <a:pt x="1538472" y="84519"/>
                  </a:cubicBezTo>
                  <a:lnTo>
                    <a:pt x="1538472" y="1350020"/>
                  </a:lnTo>
                  <a:cubicBezTo>
                    <a:pt x="1538472" y="1372436"/>
                    <a:pt x="1529567" y="1393934"/>
                    <a:pt x="1513717" y="1409784"/>
                  </a:cubicBezTo>
                  <a:cubicBezTo>
                    <a:pt x="1497866" y="1425634"/>
                    <a:pt x="1476369" y="1434539"/>
                    <a:pt x="1453953" y="1434539"/>
                  </a:cubicBezTo>
                  <a:lnTo>
                    <a:pt x="84519" y="1434539"/>
                  </a:lnTo>
                  <a:cubicBezTo>
                    <a:pt x="37840" y="1434539"/>
                    <a:pt x="0" y="1396699"/>
                    <a:pt x="0" y="1350020"/>
                  </a:cubicBezTo>
                  <a:lnTo>
                    <a:pt x="0" y="84519"/>
                  </a:lnTo>
                  <a:cubicBezTo>
                    <a:pt x="0" y="37840"/>
                    <a:pt x="37840" y="0"/>
                    <a:pt x="84519" y="0"/>
                  </a:cubicBezTo>
                  <a:close/>
                </a:path>
              </a:pathLst>
            </a:custGeom>
            <a:solidFill>
              <a:srgbClr val="FFC875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85725"/>
              <a:ext cx="1538472" cy="13488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678776" y="4002669"/>
            <a:ext cx="4897513" cy="4192611"/>
            <a:chOff x="0" y="0"/>
            <a:chExt cx="1612872" cy="138073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612872" cy="1380730"/>
            </a:xfrm>
            <a:custGeom>
              <a:avLst/>
              <a:gdLst/>
              <a:ahLst/>
              <a:cxnLst/>
              <a:rect r="r" b="b" t="t" l="l"/>
              <a:pathLst>
                <a:path h="1380730" w="1612872">
                  <a:moveTo>
                    <a:pt x="80620" y="0"/>
                  </a:moveTo>
                  <a:lnTo>
                    <a:pt x="1532252" y="0"/>
                  </a:lnTo>
                  <a:cubicBezTo>
                    <a:pt x="1553633" y="0"/>
                    <a:pt x="1574140" y="8494"/>
                    <a:pt x="1589259" y="23613"/>
                  </a:cubicBezTo>
                  <a:cubicBezTo>
                    <a:pt x="1604378" y="38732"/>
                    <a:pt x="1612872" y="59238"/>
                    <a:pt x="1612872" y="80620"/>
                  </a:cubicBezTo>
                  <a:lnTo>
                    <a:pt x="1612872" y="1300110"/>
                  </a:lnTo>
                  <a:cubicBezTo>
                    <a:pt x="1612872" y="1321492"/>
                    <a:pt x="1604378" y="1341998"/>
                    <a:pt x="1589259" y="1357117"/>
                  </a:cubicBezTo>
                  <a:cubicBezTo>
                    <a:pt x="1574140" y="1372237"/>
                    <a:pt x="1553633" y="1380730"/>
                    <a:pt x="1532252" y="1380730"/>
                  </a:cubicBezTo>
                  <a:lnTo>
                    <a:pt x="80620" y="1380730"/>
                  </a:lnTo>
                  <a:cubicBezTo>
                    <a:pt x="59238" y="1380730"/>
                    <a:pt x="38732" y="1372237"/>
                    <a:pt x="23613" y="1357117"/>
                  </a:cubicBezTo>
                  <a:cubicBezTo>
                    <a:pt x="8494" y="1341998"/>
                    <a:pt x="0" y="1321492"/>
                    <a:pt x="0" y="1300110"/>
                  </a:cubicBezTo>
                  <a:lnTo>
                    <a:pt x="0" y="80620"/>
                  </a:lnTo>
                  <a:cubicBezTo>
                    <a:pt x="0" y="59238"/>
                    <a:pt x="8494" y="38732"/>
                    <a:pt x="23613" y="23613"/>
                  </a:cubicBezTo>
                  <a:cubicBezTo>
                    <a:pt x="38732" y="8494"/>
                    <a:pt x="59238" y="0"/>
                    <a:pt x="80620" y="0"/>
                  </a:cubicBezTo>
                  <a:close/>
                </a:path>
              </a:pathLst>
            </a:custGeom>
            <a:solidFill>
              <a:srgbClr val="F6909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85725"/>
              <a:ext cx="1612872" cy="12950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2262089" y="4002669"/>
            <a:ext cx="4647679" cy="4192611"/>
            <a:chOff x="0" y="0"/>
            <a:chExt cx="1530596" cy="13807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30596" cy="1380730"/>
            </a:xfrm>
            <a:custGeom>
              <a:avLst/>
              <a:gdLst/>
              <a:ahLst/>
              <a:cxnLst/>
              <a:rect r="r" b="b" t="t" l="l"/>
              <a:pathLst>
                <a:path h="1380730" w="1530596">
                  <a:moveTo>
                    <a:pt x="84954" y="0"/>
                  </a:moveTo>
                  <a:lnTo>
                    <a:pt x="1445642" y="0"/>
                  </a:lnTo>
                  <a:cubicBezTo>
                    <a:pt x="1468173" y="0"/>
                    <a:pt x="1489781" y="8950"/>
                    <a:pt x="1505713" y="24882"/>
                  </a:cubicBezTo>
                  <a:cubicBezTo>
                    <a:pt x="1521645" y="40814"/>
                    <a:pt x="1530596" y="62423"/>
                    <a:pt x="1530596" y="84954"/>
                  </a:cubicBezTo>
                  <a:lnTo>
                    <a:pt x="1530596" y="1295777"/>
                  </a:lnTo>
                  <a:cubicBezTo>
                    <a:pt x="1530596" y="1342695"/>
                    <a:pt x="1492560" y="1380730"/>
                    <a:pt x="1445642" y="1380730"/>
                  </a:cubicBezTo>
                  <a:lnTo>
                    <a:pt x="84954" y="1380730"/>
                  </a:lnTo>
                  <a:cubicBezTo>
                    <a:pt x="38035" y="1380730"/>
                    <a:pt x="0" y="1342695"/>
                    <a:pt x="0" y="1295777"/>
                  </a:cubicBezTo>
                  <a:lnTo>
                    <a:pt x="0" y="84954"/>
                  </a:lnTo>
                  <a:cubicBezTo>
                    <a:pt x="0" y="38035"/>
                    <a:pt x="38035" y="0"/>
                    <a:pt x="84954" y="0"/>
                  </a:cubicBezTo>
                  <a:close/>
                </a:path>
              </a:pathLst>
            </a:custGeom>
            <a:solidFill>
              <a:srgbClr val="EF6363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85725"/>
              <a:ext cx="1530596" cy="12950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915606" y="1518154"/>
            <a:ext cx="14192473" cy="19395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7394"/>
              </a:lnSpc>
            </a:pPr>
            <a:r>
              <a:rPr lang="en-US" b="true" sz="7950" spc="-381">
                <a:solidFill>
                  <a:srgbClr val="2E2E2E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REDEFINING WELLNESS &amp; MICRODOSING IT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76629" y="4771367"/>
            <a:ext cx="4352309" cy="254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b="true" sz="2899">
                <a:solidFill>
                  <a:srgbClr val="2E2E2E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Many wellness practices are rooted in African and Eastern traditions that existed long before commercialization.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941798" y="4287955"/>
            <a:ext cx="4367074" cy="3574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b="true" sz="2900">
                <a:solidFill>
                  <a:srgbClr val="2E2E2E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Wellness begins with self-awareness and defining what wellbeing means to you – How do you care for you when no one is watching including society?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690714" y="4180639"/>
            <a:ext cx="3813988" cy="37890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b="true" sz="2699">
                <a:solidFill>
                  <a:srgbClr val="2E2E2E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Learning to work with </a:t>
            </a:r>
            <a:r>
              <a:rPr lang="en-US" b="true" sz="2699">
                <a:solidFill>
                  <a:srgbClr val="2E2E2E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the body and nervous system can help us recognize stress more intentionally. Unclench your jaws and lower</a:t>
            </a:r>
            <a:r>
              <a:rPr lang="en-US" b="true" sz="2699">
                <a:solidFill>
                  <a:srgbClr val="2E2E2E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 </a:t>
            </a:r>
            <a:r>
              <a:rPr lang="en-US" b="true" sz="2699">
                <a:solidFill>
                  <a:srgbClr val="2E2E2E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your shoulders &amp; take deep breaths!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31" t="-32145" r="-22726" b="-3625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56200" y="693225"/>
            <a:ext cx="17401316" cy="9258411"/>
            <a:chOff x="0" y="0"/>
            <a:chExt cx="4583063" cy="243842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83063" cy="2438429"/>
            </a:xfrm>
            <a:custGeom>
              <a:avLst/>
              <a:gdLst/>
              <a:ahLst/>
              <a:cxnLst/>
              <a:rect r="r" b="b" t="t" l="l"/>
              <a:pathLst>
                <a:path h="2438429" w="4583063">
                  <a:moveTo>
                    <a:pt x="22690" y="0"/>
                  </a:moveTo>
                  <a:lnTo>
                    <a:pt x="4560372" y="0"/>
                  </a:lnTo>
                  <a:cubicBezTo>
                    <a:pt x="4566390" y="0"/>
                    <a:pt x="4572162" y="2391"/>
                    <a:pt x="4576417" y="6646"/>
                  </a:cubicBezTo>
                  <a:cubicBezTo>
                    <a:pt x="4580672" y="10901"/>
                    <a:pt x="4583063" y="16672"/>
                    <a:pt x="4583063" y="22690"/>
                  </a:cubicBezTo>
                  <a:lnTo>
                    <a:pt x="4583063" y="2415739"/>
                  </a:lnTo>
                  <a:cubicBezTo>
                    <a:pt x="4583063" y="2421757"/>
                    <a:pt x="4580672" y="2427528"/>
                    <a:pt x="4576417" y="2431784"/>
                  </a:cubicBezTo>
                  <a:cubicBezTo>
                    <a:pt x="4572162" y="2436039"/>
                    <a:pt x="4566390" y="2438429"/>
                    <a:pt x="4560372" y="2438429"/>
                  </a:cubicBezTo>
                  <a:lnTo>
                    <a:pt x="22690" y="2438429"/>
                  </a:lnTo>
                  <a:cubicBezTo>
                    <a:pt x="16672" y="2438429"/>
                    <a:pt x="10901" y="2436039"/>
                    <a:pt x="6646" y="2431784"/>
                  </a:cubicBezTo>
                  <a:cubicBezTo>
                    <a:pt x="2391" y="2427528"/>
                    <a:pt x="0" y="2421757"/>
                    <a:pt x="0" y="2415739"/>
                  </a:cubicBezTo>
                  <a:lnTo>
                    <a:pt x="0" y="22690"/>
                  </a:lnTo>
                  <a:cubicBezTo>
                    <a:pt x="0" y="16672"/>
                    <a:pt x="2391" y="10901"/>
                    <a:pt x="6646" y="6646"/>
                  </a:cubicBezTo>
                  <a:cubicBezTo>
                    <a:pt x="10901" y="2391"/>
                    <a:pt x="16672" y="0"/>
                    <a:pt x="22690" y="0"/>
                  </a:cubicBezTo>
                  <a:close/>
                </a:path>
              </a:pathLst>
            </a:custGeom>
            <a:solidFill>
              <a:srgbClr val="FBF6F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583063" cy="247652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28700" y="3246319"/>
            <a:ext cx="3703164" cy="4932769"/>
            <a:chOff x="0" y="0"/>
            <a:chExt cx="1219543" cy="162448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19543" cy="1624483"/>
            </a:xfrm>
            <a:custGeom>
              <a:avLst/>
              <a:gdLst/>
              <a:ahLst/>
              <a:cxnLst/>
              <a:rect r="r" b="b" t="t" l="l"/>
              <a:pathLst>
                <a:path h="1624483" w="1219543">
                  <a:moveTo>
                    <a:pt x="106622" y="0"/>
                  </a:moveTo>
                  <a:lnTo>
                    <a:pt x="1112922" y="0"/>
                  </a:lnTo>
                  <a:cubicBezTo>
                    <a:pt x="1171807" y="0"/>
                    <a:pt x="1219543" y="47736"/>
                    <a:pt x="1219543" y="106622"/>
                  </a:cubicBezTo>
                  <a:lnTo>
                    <a:pt x="1219543" y="1517861"/>
                  </a:lnTo>
                  <a:cubicBezTo>
                    <a:pt x="1219543" y="1576746"/>
                    <a:pt x="1171807" y="1624483"/>
                    <a:pt x="1112922" y="1624483"/>
                  </a:cubicBezTo>
                  <a:lnTo>
                    <a:pt x="106622" y="1624483"/>
                  </a:lnTo>
                  <a:cubicBezTo>
                    <a:pt x="47736" y="1624483"/>
                    <a:pt x="0" y="1576746"/>
                    <a:pt x="0" y="1517861"/>
                  </a:cubicBezTo>
                  <a:lnTo>
                    <a:pt x="0" y="106622"/>
                  </a:lnTo>
                  <a:cubicBezTo>
                    <a:pt x="0" y="47736"/>
                    <a:pt x="47736" y="0"/>
                    <a:pt x="106622" y="0"/>
                  </a:cubicBezTo>
                  <a:close/>
                </a:path>
              </a:pathLst>
            </a:custGeom>
            <a:solidFill>
              <a:srgbClr val="FFC875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85725"/>
              <a:ext cx="1219543" cy="15387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061115" y="3193105"/>
            <a:ext cx="3953071" cy="5086787"/>
            <a:chOff x="0" y="0"/>
            <a:chExt cx="1301844" cy="167520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301844" cy="1675204"/>
            </a:xfrm>
            <a:custGeom>
              <a:avLst/>
              <a:gdLst/>
              <a:ahLst/>
              <a:cxnLst/>
              <a:rect r="r" b="b" t="t" l="l"/>
              <a:pathLst>
                <a:path h="1675204" w="1301844">
                  <a:moveTo>
                    <a:pt x="99881" y="0"/>
                  </a:moveTo>
                  <a:lnTo>
                    <a:pt x="1201963" y="0"/>
                  </a:lnTo>
                  <a:cubicBezTo>
                    <a:pt x="1257125" y="0"/>
                    <a:pt x="1301844" y="44718"/>
                    <a:pt x="1301844" y="99881"/>
                  </a:cubicBezTo>
                  <a:lnTo>
                    <a:pt x="1301844" y="1575323"/>
                  </a:lnTo>
                  <a:cubicBezTo>
                    <a:pt x="1301844" y="1630486"/>
                    <a:pt x="1257125" y="1675204"/>
                    <a:pt x="1201963" y="1675204"/>
                  </a:cubicBezTo>
                  <a:lnTo>
                    <a:pt x="99881" y="1675204"/>
                  </a:lnTo>
                  <a:cubicBezTo>
                    <a:pt x="44718" y="1675204"/>
                    <a:pt x="0" y="1630486"/>
                    <a:pt x="0" y="1575323"/>
                  </a:cubicBezTo>
                  <a:lnTo>
                    <a:pt x="0" y="99881"/>
                  </a:lnTo>
                  <a:cubicBezTo>
                    <a:pt x="0" y="44718"/>
                    <a:pt x="44718" y="0"/>
                    <a:pt x="99881" y="0"/>
                  </a:cubicBezTo>
                  <a:close/>
                </a:path>
              </a:pathLst>
            </a:custGeom>
            <a:solidFill>
              <a:srgbClr val="F6909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85725"/>
              <a:ext cx="1301844" cy="15894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356857" y="3193105"/>
            <a:ext cx="3928082" cy="5086787"/>
            <a:chOff x="0" y="0"/>
            <a:chExt cx="1293614" cy="167520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93614" cy="1675204"/>
            </a:xfrm>
            <a:custGeom>
              <a:avLst/>
              <a:gdLst/>
              <a:ahLst/>
              <a:cxnLst/>
              <a:rect r="r" b="b" t="t" l="l"/>
              <a:pathLst>
                <a:path h="1675204" w="1293614">
                  <a:moveTo>
                    <a:pt x="100517" y="0"/>
                  </a:moveTo>
                  <a:lnTo>
                    <a:pt x="1193098" y="0"/>
                  </a:lnTo>
                  <a:cubicBezTo>
                    <a:pt x="1248611" y="0"/>
                    <a:pt x="1293614" y="45003"/>
                    <a:pt x="1293614" y="100517"/>
                  </a:cubicBezTo>
                  <a:lnTo>
                    <a:pt x="1293614" y="1574688"/>
                  </a:lnTo>
                  <a:cubicBezTo>
                    <a:pt x="1293614" y="1630201"/>
                    <a:pt x="1248611" y="1675204"/>
                    <a:pt x="1193098" y="1675204"/>
                  </a:cubicBezTo>
                  <a:lnTo>
                    <a:pt x="100517" y="1675204"/>
                  </a:lnTo>
                  <a:cubicBezTo>
                    <a:pt x="45003" y="1675204"/>
                    <a:pt x="0" y="1630201"/>
                    <a:pt x="0" y="1574688"/>
                  </a:cubicBezTo>
                  <a:lnTo>
                    <a:pt x="0" y="100517"/>
                  </a:lnTo>
                  <a:cubicBezTo>
                    <a:pt x="0" y="45003"/>
                    <a:pt x="45003" y="0"/>
                    <a:pt x="100517" y="0"/>
                  </a:cubicBezTo>
                  <a:close/>
                </a:path>
              </a:pathLst>
            </a:custGeom>
            <a:solidFill>
              <a:srgbClr val="FFA872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85725"/>
              <a:ext cx="1293614" cy="15894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07809" y="1427837"/>
            <a:ext cx="16849706" cy="2714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75"/>
              </a:lnSpc>
            </a:pPr>
            <a:r>
              <a:rPr lang="en-US" sz="7500" spc="-359" b="true">
                <a:solidFill>
                  <a:srgbClr val="2E2E2E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Practical Tools for Regulation &amp; Recovery</a:t>
            </a:r>
          </a:p>
          <a:p>
            <a:pPr algn="l">
              <a:lnSpc>
                <a:spcPts val="6975"/>
              </a:lnSpc>
            </a:pPr>
          </a:p>
          <a:p>
            <a:pPr algn="l" marL="0" indent="0" lvl="1">
              <a:lnSpc>
                <a:spcPts val="6975"/>
              </a:lnSpc>
            </a:pPr>
          </a:p>
        </p:txBody>
      </p:sp>
      <p:grpSp>
        <p:nvGrpSpPr>
          <p:cNvPr name="Group 16" id="16"/>
          <p:cNvGrpSpPr/>
          <p:nvPr/>
        </p:nvGrpSpPr>
        <p:grpSpPr>
          <a:xfrm rot="0">
            <a:off x="13760960" y="3193105"/>
            <a:ext cx="4029250" cy="5086787"/>
            <a:chOff x="0" y="0"/>
            <a:chExt cx="1326932" cy="167520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326932" cy="1675204"/>
            </a:xfrm>
            <a:custGeom>
              <a:avLst/>
              <a:gdLst/>
              <a:ahLst/>
              <a:cxnLst/>
              <a:rect r="r" b="b" t="t" l="l"/>
              <a:pathLst>
                <a:path h="1675204" w="1326932">
                  <a:moveTo>
                    <a:pt x="97993" y="0"/>
                  </a:moveTo>
                  <a:lnTo>
                    <a:pt x="1228939" y="0"/>
                  </a:lnTo>
                  <a:cubicBezTo>
                    <a:pt x="1254928" y="0"/>
                    <a:pt x="1279853" y="10324"/>
                    <a:pt x="1298230" y="28701"/>
                  </a:cubicBezTo>
                  <a:cubicBezTo>
                    <a:pt x="1316607" y="47079"/>
                    <a:pt x="1326932" y="72004"/>
                    <a:pt x="1326932" y="97993"/>
                  </a:cubicBezTo>
                  <a:lnTo>
                    <a:pt x="1326932" y="1577211"/>
                  </a:lnTo>
                  <a:cubicBezTo>
                    <a:pt x="1326932" y="1603201"/>
                    <a:pt x="1316607" y="1628126"/>
                    <a:pt x="1298230" y="1646503"/>
                  </a:cubicBezTo>
                  <a:cubicBezTo>
                    <a:pt x="1279853" y="1664880"/>
                    <a:pt x="1254928" y="1675204"/>
                    <a:pt x="1228939" y="1675204"/>
                  </a:cubicBezTo>
                  <a:lnTo>
                    <a:pt x="97993" y="1675204"/>
                  </a:lnTo>
                  <a:cubicBezTo>
                    <a:pt x="72004" y="1675204"/>
                    <a:pt x="47079" y="1664880"/>
                    <a:pt x="28701" y="1646503"/>
                  </a:cubicBezTo>
                  <a:cubicBezTo>
                    <a:pt x="10324" y="1628126"/>
                    <a:pt x="0" y="1603201"/>
                    <a:pt x="0" y="1577211"/>
                  </a:cubicBezTo>
                  <a:lnTo>
                    <a:pt x="0" y="97993"/>
                  </a:lnTo>
                  <a:cubicBezTo>
                    <a:pt x="0" y="72004"/>
                    <a:pt x="10324" y="47079"/>
                    <a:pt x="28701" y="28701"/>
                  </a:cubicBezTo>
                  <a:cubicBezTo>
                    <a:pt x="47079" y="10324"/>
                    <a:pt x="72004" y="0"/>
                    <a:pt x="97993" y="0"/>
                  </a:cubicBezTo>
                  <a:close/>
                </a:path>
              </a:pathLst>
            </a:custGeom>
            <a:solidFill>
              <a:srgbClr val="EF6363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85725"/>
              <a:ext cx="1326932" cy="158947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028700" y="3881933"/>
            <a:ext cx="3703164" cy="299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 spc="-278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01 • BODY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 spc="-278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Breathwork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 spc="-278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Stretching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 spc="-278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Walking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 spc="-278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Body scans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074535" y="3813821"/>
            <a:ext cx="3939651" cy="308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 spc="-286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02 • SOUND &amp; MIND</a:t>
            </a:r>
          </a:p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 spc="-286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Meditation</a:t>
            </a:r>
          </a:p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 spc="-286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Sound healing</a:t>
            </a:r>
          </a:p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 spc="-286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Music</a:t>
            </a:r>
          </a:p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b="true" sz="3499" spc="-286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Mindfulness apps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770485" y="3789223"/>
            <a:ext cx="4019725" cy="3175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b="true" sz="3599" spc="-295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04 • SENSORY</a:t>
            </a:r>
          </a:p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b="true" sz="3599" spc="-295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Light</a:t>
            </a:r>
          </a:p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b="true" sz="3599" spc="-295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Touch</a:t>
            </a:r>
          </a:p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b="true" sz="3599" spc="-295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Nature</a:t>
            </a:r>
          </a:p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b="true" sz="3599" spc="-295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Environment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571073" y="3804296"/>
            <a:ext cx="3499650" cy="2971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36"/>
              </a:lnSpc>
              <a:spcBef>
                <a:spcPct val="0"/>
              </a:spcBef>
            </a:pPr>
            <a:r>
              <a:rPr lang="en-US" b="true" sz="3454" spc="-283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03 • CONNECTION</a:t>
            </a:r>
          </a:p>
          <a:p>
            <a:pPr algn="ctr">
              <a:lnSpc>
                <a:spcPts val="4696"/>
              </a:lnSpc>
              <a:spcBef>
                <a:spcPct val="0"/>
              </a:spcBef>
            </a:pPr>
            <a:r>
              <a:rPr lang="en-US" b="true" sz="3354" spc="-275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Community</a:t>
            </a:r>
          </a:p>
          <a:p>
            <a:pPr algn="ctr">
              <a:lnSpc>
                <a:spcPts val="4696"/>
              </a:lnSpc>
              <a:spcBef>
                <a:spcPct val="0"/>
              </a:spcBef>
            </a:pPr>
            <a:r>
              <a:rPr lang="en-US" b="true" sz="3354" spc="-275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Conversation</a:t>
            </a:r>
          </a:p>
          <a:p>
            <a:pPr algn="ctr">
              <a:lnSpc>
                <a:spcPts val="4696"/>
              </a:lnSpc>
              <a:spcBef>
                <a:spcPct val="0"/>
              </a:spcBef>
            </a:pPr>
            <a:r>
              <a:rPr lang="en-US" b="true" sz="3354" spc="-275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Spirituality</a:t>
            </a:r>
          </a:p>
          <a:p>
            <a:pPr algn="ctr">
              <a:lnSpc>
                <a:spcPts val="4696"/>
              </a:lnSpc>
              <a:spcBef>
                <a:spcPct val="0"/>
              </a:spcBef>
            </a:pPr>
            <a:r>
              <a:rPr lang="en-US" b="true" sz="3354" spc="-275">
                <a:solidFill>
                  <a:srgbClr val="2E2E2E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Support systems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3459738">
            <a:off x="-92996" y="-5333659"/>
            <a:ext cx="18473992" cy="20954318"/>
          </a:xfrm>
          <a:custGeom>
            <a:avLst/>
            <a:gdLst/>
            <a:ahLst/>
            <a:cxnLst/>
            <a:rect r="r" b="b" t="t" l="l"/>
            <a:pathLst>
              <a:path h="20954318" w="18473992">
                <a:moveTo>
                  <a:pt x="18473992" y="15451718"/>
                </a:moveTo>
                <a:lnTo>
                  <a:pt x="8691591" y="0"/>
                </a:lnTo>
                <a:lnTo>
                  <a:pt x="0" y="5502600"/>
                </a:lnTo>
                <a:lnTo>
                  <a:pt x="9782401" y="20954318"/>
                </a:lnTo>
                <a:lnTo>
                  <a:pt x="18473992" y="15451718"/>
                </a:lnTo>
                <a:close/>
              </a:path>
            </a:pathLst>
          </a:custGeom>
          <a:blipFill>
            <a:blip r:embed="rId2"/>
            <a:stretch>
              <a:fillRect l="-4627" t="-16368" r="-17130" b="-1720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119" y="573106"/>
            <a:ext cx="17017761" cy="9140788"/>
            <a:chOff x="0" y="0"/>
            <a:chExt cx="4482044" cy="2407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82044" cy="2407450"/>
            </a:xfrm>
            <a:custGeom>
              <a:avLst/>
              <a:gdLst/>
              <a:ahLst/>
              <a:cxnLst/>
              <a:rect r="r" b="b" t="t" l="l"/>
              <a:pathLst>
                <a:path h="2407450" w="4482044">
                  <a:moveTo>
                    <a:pt x="18197" y="0"/>
                  </a:moveTo>
                  <a:lnTo>
                    <a:pt x="4463847" y="0"/>
                  </a:lnTo>
                  <a:cubicBezTo>
                    <a:pt x="4468673" y="0"/>
                    <a:pt x="4473302" y="1917"/>
                    <a:pt x="4476714" y="5330"/>
                  </a:cubicBezTo>
                  <a:cubicBezTo>
                    <a:pt x="4480127" y="8743"/>
                    <a:pt x="4482044" y="13371"/>
                    <a:pt x="4482044" y="18197"/>
                  </a:cubicBezTo>
                  <a:lnTo>
                    <a:pt x="4482044" y="2389253"/>
                  </a:lnTo>
                  <a:cubicBezTo>
                    <a:pt x="4482044" y="2394079"/>
                    <a:pt x="4480127" y="2398708"/>
                    <a:pt x="4476714" y="2402120"/>
                  </a:cubicBezTo>
                  <a:cubicBezTo>
                    <a:pt x="4473302" y="2405533"/>
                    <a:pt x="4468673" y="2407450"/>
                    <a:pt x="4463847" y="2407450"/>
                  </a:cubicBezTo>
                  <a:lnTo>
                    <a:pt x="18197" y="2407450"/>
                  </a:lnTo>
                  <a:cubicBezTo>
                    <a:pt x="13371" y="2407450"/>
                    <a:pt x="8743" y="2405533"/>
                    <a:pt x="5330" y="2402120"/>
                  </a:cubicBezTo>
                  <a:cubicBezTo>
                    <a:pt x="1917" y="2398708"/>
                    <a:pt x="0" y="2394079"/>
                    <a:pt x="0" y="2389253"/>
                  </a:cubicBezTo>
                  <a:lnTo>
                    <a:pt x="0" y="18197"/>
                  </a:lnTo>
                  <a:cubicBezTo>
                    <a:pt x="0" y="13371"/>
                    <a:pt x="1917" y="8743"/>
                    <a:pt x="5330" y="5330"/>
                  </a:cubicBezTo>
                  <a:cubicBezTo>
                    <a:pt x="8743" y="1917"/>
                    <a:pt x="13371" y="0"/>
                    <a:pt x="18197" y="0"/>
                  </a:cubicBezTo>
                  <a:close/>
                </a:path>
              </a:pathLst>
            </a:custGeom>
            <a:solidFill>
              <a:srgbClr val="FCF9F7">
                <a:alpha val="8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82044" cy="2464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8280" y="1472674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005523" y="8019319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420110" y="1629744"/>
            <a:ext cx="5695754" cy="1241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78"/>
              </a:lnSpc>
              <a:spcBef>
                <a:spcPct val="0"/>
              </a:spcBef>
            </a:pPr>
            <a:r>
              <a:rPr lang="en-US" b="true" sz="7270" spc="-596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Self-Care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3617357" y="3670593"/>
            <a:ext cx="5387976" cy="4433652"/>
            <a:chOff x="0" y="0"/>
            <a:chExt cx="7183968" cy="5911535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7183968" cy="5911535"/>
              <a:chOff x="0" y="0"/>
              <a:chExt cx="987752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987752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987752">
                    <a:moveTo>
                      <a:pt x="987752" y="406400"/>
                    </a:moveTo>
                    <a:lnTo>
                      <a:pt x="581352" y="0"/>
                    </a:lnTo>
                    <a:lnTo>
                      <a:pt x="581352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581352" y="609600"/>
                    </a:lnTo>
                    <a:lnTo>
                      <a:pt x="581352" y="812800"/>
                    </a:lnTo>
                    <a:lnTo>
                      <a:pt x="987752" y="406400"/>
                    </a:lnTo>
                    <a:close/>
                  </a:path>
                </a:pathLst>
              </a:custGeom>
              <a:solidFill>
                <a:srgbClr val="F69099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288925"/>
                <a:ext cx="886152" cy="3206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25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658282" y="1626709"/>
              <a:ext cx="3943076" cy="2586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b="true" sz="2199" spc="-180">
                  <a:solidFill>
                    <a:srgbClr val="000000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Self-help</a:t>
              </a:r>
              <a:r>
                <a:rPr lang="en-US" sz="2199" spc="-180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 is when an  adult uses their own efforts and resources to cope with challenges and achieve mental wellbeing. 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730739" y="3514154"/>
            <a:ext cx="5342860" cy="4746529"/>
            <a:chOff x="0" y="0"/>
            <a:chExt cx="7123814" cy="6328705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7123814" cy="6328705"/>
              <a:chOff x="0" y="0"/>
              <a:chExt cx="854821" cy="75941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54821" cy="759412"/>
              </a:xfrm>
              <a:custGeom>
                <a:avLst/>
                <a:gdLst/>
                <a:ahLst/>
                <a:cxnLst/>
                <a:rect r="r" b="b" t="t" l="l"/>
                <a:pathLst>
                  <a:path h="759412" w="854821">
                    <a:moveTo>
                      <a:pt x="0" y="379706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854821" y="203200"/>
                    </a:lnTo>
                    <a:lnTo>
                      <a:pt x="854821" y="556212"/>
                    </a:lnTo>
                    <a:lnTo>
                      <a:pt x="406400" y="556212"/>
                    </a:lnTo>
                    <a:lnTo>
                      <a:pt x="406400" y="759412"/>
                    </a:lnTo>
                    <a:lnTo>
                      <a:pt x="0" y="379706"/>
                    </a:lnTo>
                    <a:close/>
                  </a:path>
                </a:pathLst>
              </a:custGeom>
              <a:solidFill>
                <a:srgbClr val="F69099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01600" y="288925"/>
                <a:ext cx="753221" cy="26728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925"/>
                  </a:lnSpc>
                </a:pPr>
              </a:p>
            </p:txBody>
          </p:sp>
        </p:grpSp>
        <p:sp>
          <p:nvSpPr>
            <p:cNvPr name="TextBox 18" id="18"/>
            <p:cNvSpPr txBox="true"/>
            <p:nvPr/>
          </p:nvSpPr>
          <p:spPr>
            <a:xfrm rot="0">
              <a:off x="1978734" y="1833655"/>
              <a:ext cx="5145080" cy="25861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80"/>
                </a:lnSpc>
              </a:pPr>
              <a:r>
                <a:rPr lang="en-US" sz="2200" spc="-180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Self-help and </a:t>
              </a:r>
              <a:r>
                <a:rPr lang="en-US" b="true" sz="2200" spc="-180">
                  <a:solidFill>
                    <a:srgbClr val="000000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coping strategies </a:t>
              </a:r>
              <a:r>
                <a:rPr lang="en-US" sz="2200" spc="-180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include:</a:t>
              </a:r>
            </a:p>
            <a:p>
              <a:pPr algn="l" marL="474984" indent="-237492" lvl="1">
                <a:lnSpc>
                  <a:spcPts val="3080"/>
                </a:lnSpc>
                <a:buFont typeface="Arial"/>
                <a:buChar char="•"/>
              </a:pPr>
              <a:r>
                <a:rPr lang="en-US" sz="2200" spc="-180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Relaxation training</a:t>
              </a:r>
            </a:p>
            <a:p>
              <a:pPr algn="l" marL="474984" indent="-237492" lvl="1">
                <a:lnSpc>
                  <a:spcPts val="3080"/>
                </a:lnSpc>
                <a:buFont typeface="Arial"/>
                <a:buChar char="•"/>
              </a:pPr>
              <a:r>
                <a:rPr lang="en-US" sz="2200" spc="-180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Exercise</a:t>
              </a:r>
            </a:p>
            <a:p>
              <a:pPr algn="l" marL="474984" indent="-237492" lvl="1">
                <a:lnSpc>
                  <a:spcPts val="3080"/>
                </a:lnSpc>
                <a:buFont typeface="Arial"/>
                <a:buChar char="•"/>
              </a:pPr>
              <a:r>
                <a:rPr lang="en-US" sz="2200" spc="-180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Proper nutrition and sleep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3459738">
            <a:off x="-92996" y="-5333659"/>
            <a:ext cx="18473992" cy="20954318"/>
          </a:xfrm>
          <a:custGeom>
            <a:avLst/>
            <a:gdLst/>
            <a:ahLst/>
            <a:cxnLst/>
            <a:rect r="r" b="b" t="t" l="l"/>
            <a:pathLst>
              <a:path h="20954318" w="18473992">
                <a:moveTo>
                  <a:pt x="18473992" y="15451718"/>
                </a:moveTo>
                <a:lnTo>
                  <a:pt x="8691591" y="0"/>
                </a:lnTo>
                <a:lnTo>
                  <a:pt x="0" y="5502600"/>
                </a:lnTo>
                <a:lnTo>
                  <a:pt x="9782401" y="20954318"/>
                </a:lnTo>
                <a:lnTo>
                  <a:pt x="18473992" y="15451718"/>
                </a:lnTo>
                <a:close/>
              </a:path>
            </a:pathLst>
          </a:custGeom>
          <a:blipFill>
            <a:blip r:embed="rId2"/>
            <a:stretch>
              <a:fillRect l="-4627" t="-16368" r="-17130" b="-1720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119" y="573106"/>
            <a:ext cx="17017761" cy="9140788"/>
            <a:chOff x="0" y="0"/>
            <a:chExt cx="4482044" cy="2407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82044" cy="2407450"/>
            </a:xfrm>
            <a:custGeom>
              <a:avLst/>
              <a:gdLst/>
              <a:ahLst/>
              <a:cxnLst/>
              <a:rect r="r" b="b" t="t" l="l"/>
              <a:pathLst>
                <a:path h="2407450" w="4482044">
                  <a:moveTo>
                    <a:pt x="18197" y="0"/>
                  </a:moveTo>
                  <a:lnTo>
                    <a:pt x="4463847" y="0"/>
                  </a:lnTo>
                  <a:cubicBezTo>
                    <a:pt x="4468673" y="0"/>
                    <a:pt x="4473302" y="1917"/>
                    <a:pt x="4476714" y="5330"/>
                  </a:cubicBezTo>
                  <a:cubicBezTo>
                    <a:pt x="4480127" y="8743"/>
                    <a:pt x="4482044" y="13371"/>
                    <a:pt x="4482044" y="18197"/>
                  </a:cubicBezTo>
                  <a:lnTo>
                    <a:pt x="4482044" y="2389253"/>
                  </a:lnTo>
                  <a:cubicBezTo>
                    <a:pt x="4482044" y="2394079"/>
                    <a:pt x="4480127" y="2398708"/>
                    <a:pt x="4476714" y="2402120"/>
                  </a:cubicBezTo>
                  <a:cubicBezTo>
                    <a:pt x="4473302" y="2405533"/>
                    <a:pt x="4468673" y="2407450"/>
                    <a:pt x="4463847" y="2407450"/>
                  </a:cubicBezTo>
                  <a:lnTo>
                    <a:pt x="18197" y="2407450"/>
                  </a:lnTo>
                  <a:cubicBezTo>
                    <a:pt x="13371" y="2407450"/>
                    <a:pt x="8743" y="2405533"/>
                    <a:pt x="5330" y="2402120"/>
                  </a:cubicBezTo>
                  <a:cubicBezTo>
                    <a:pt x="1917" y="2398708"/>
                    <a:pt x="0" y="2394079"/>
                    <a:pt x="0" y="2389253"/>
                  </a:cubicBezTo>
                  <a:lnTo>
                    <a:pt x="0" y="18197"/>
                  </a:lnTo>
                  <a:cubicBezTo>
                    <a:pt x="0" y="13371"/>
                    <a:pt x="1917" y="8743"/>
                    <a:pt x="5330" y="5330"/>
                  </a:cubicBezTo>
                  <a:cubicBezTo>
                    <a:pt x="8743" y="1917"/>
                    <a:pt x="13371" y="0"/>
                    <a:pt x="18197" y="0"/>
                  </a:cubicBezTo>
                  <a:close/>
                </a:path>
              </a:pathLst>
            </a:custGeom>
            <a:solidFill>
              <a:srgbClr val="FCF9F7">
                <a:alpha val="8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82044" cy="2464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8280" y="1472674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005523" y="8019319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652096" y="4851400"/>
            <a:ext cx="4983807" cy="93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 spc="-45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Sociometric break: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3459738">
            <a:off x="-92996" y="-5333659"/>
            <a:ext cx="18473992" cy="20954318"/>
          </a:xfrm>
          <a:custGeom>
            <a:avLst/>
            <a:gdLst/>
            <a:ahLst/>
            <a:cxnLst/>
            <a:rect r="r" b="b" t="t" l="l"/>
            <a:pathLst>
              <a:path h="20954318" w="18473992">
                <a:moveTo>
                  <a:pt x="18473992" y="15451718"/>
                </a:moveTo>
                <a:lnTo>
                  <a:pt x="8691591" y="0"/>
                </a:lnTo>
                <a:lnTo>
                  <a:pt x="0" y="5502600"/>
                </a:lnTo>
                <a:lnTo>
                  <a:pt x="9782401" y="20954318"/>
                </a:lnTo>
                <a:lnTo>
                  <a:pt x="18473992" y="15451718"/>
                </a:lnTo>
                <a:close/>
              </a:path>
            </a:pathLst>
          </a:custGeom>
          <a:blipFill>
            <a:blip r:embed="rId2"/>
            <a:stretch>
              <a:fillRect l="-4627" t="-16368" r="-17130" b="-1720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119" y="573106"/>
            <a:ext cx="17017761" cy="9140788"/>
            <a:chOff x="0" y="0"/>
            <a:chExt cx="4482044" cy="2407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82044" cy="2407450"/>
            </a:xfrm>
            <a:custGeom>
              <a:avLst/>
              <a:gdLst/>
              <a:ahLst/>
              <a:cxnLst/>
              <a:rect r="r" b="b" t="t" l="l"/>
              <a:pathLst>
                <a:path h="2407450" w="4482044">
                  <a:moveTo>
                    <a:pt x="18197" y="0"/>
                  </a:moveTo>
                  <a:lnTo>
                    <a:pt x="4463847" y="0"/>
                  </a:lnTo>
                  <a:cubicBezTo>
                    <a:pt x="4468673" y="0"/>
                    <a:pt x="4473302" y="1917"/>
                    <a:pt x="4476714" y="5330"/>
                  </a:cubicBezTo>
                  <a:cubicBezTo>
                    <a:pt x="4480127" y="8743"/>
                    <a:pt x="4482044" y="13371"/>
                    <a:pt x="4482044" y="18197"/>
                  </a:cubicBezTo>
                  <a:lnTo>
                    <a:pt x="4482044" y="2389253"/>
                  </a:lnTo>
                  <a:cubicBezTo>
                    <a:pt x="4482044" y="2394079"/>
                    <a:pt x="4480127" y="2398708"/>
                    <a:pt x="4476714" y="2402120"/>
                  </a:cubicBezTo>
                  <a:cubicBezTo>
                    <a:pt x="4473302" y="2405533"/>
                    <a:pt x="4468673" y="2407450"/>
                    <a:pt x="4463847" y="2407450"/>
                  </a:cubicBezTo>
                  <a:lnTo>
                    <a:pt x="18197" y="2407450"/>
                  </a:lnTo>
                  <a:cubicBezTo>
                    <a:pt x="13371" y="2407450"/>
                    <a:pt x="8743" y="2405533"/>
                    <a:pt x="5330" y="2402120"/>
                  </a:cubicBezTo>
                  <a:cubicBezTo>
                    <a:pt x="1917" y="2398708"/>
                    <a:pt x="0" y="2394079"/>
                    <a:pt x="0" y="2389253"/>
                  </a:cubicBezTo>
                  <a:lnTo>
                    <a:pt x="0" y="18197"/>
                  </a:lnTo>
                  <a:cubicBezTo>
                    <a:pt x="0" y="13371"/>
                    <a:pt x="1917" y="8743"/>
                    <a:pt x="5330" y="5330"/>
                  </a:cubicBezTo>
                  <a:cubicBezTo>
                    <a:pt x="8743" y="1917"/>
                    <a:pt x="13371" y="0"/>
                    <a:pt x="18197" y="0"/>
                  </a:cubicBezTo>
                  <a:close/>
                </a:path>
              </a:pathLst>
            </a:custGeom>
            <a:solidFill>
              <a:srgbClr val="FCF9F7">
                <a:alpha val="8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82044" cy="2464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8280" y="1472674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005523" y="8019319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36443" y="2758385"/>
            <a:ext cx="6765422" cy="45894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221"/>
              </a:lnSpc>
              <a:spcBef>
                <a:spcPct val="0"/>
              </a:spcBef>
            </a:pPr>
            <a:r>
              <a:rPr lang="en-US" sz="872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Sleep and Mental Health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351437" y="3138609"/>
            <a:ext cx="1948904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-246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Bi-directional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51437" y="3881559"/>
            <a:ext cx="8441829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-246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Start with mental health, then improve mental performance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351437" y="4624509"/>
            <a:ext cx="7252395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-246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Self-report monitoring (wearables)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423514" y="5371369"/>
            <a:ext cx="7252395" cy="264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-246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Impacts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-246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Nutrition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-246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Performance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 spc="-246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Recovery</a:t>
            </a:r>
          </a:p>
          <a:p>
            <a:pPr algn="l" marL="647700" indent="-323850" lvl="1">
              <a:lnSpc>
                <a:spcPts val="42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 spc="-246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Injury recovery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3459738">
            <a:off x="-92996" y="-5333659"/>
            <a:ext cx="18473992" cy="20954318"/>
          </a:xfrm>
          <a:custGeom>
            <a:avLst/>
            <a:gdLst/>
            <a:ahLst/>
            <a:cxnLst/>
            <a:rect r="r" b="b" t="t" l="l"/>
            <a:pathLst>
              <a:path h="20954318" w="18473992">
                <a:moveTo>
                  <a:pt x="18473992" y="15451718"/>
                </a:moveTo>
                <a:lnTo>
                  <a:pt x="8691591" y="0"/>
                </a:lnTo>
                <a:lnTo>
                  <a:pt x="0" y="5502600"/>
                </a:lnTo>
                <a:lnTo>
                  <a:pt x="9782401" y="20954318"/>
                </a:lnTo>
                <a:lnTo>
                  <a:pt x="18473992" y="15451718"/>
                </a:lnTo>
                <a:close/>
              </a:path>
            </a:pathLst>
          </a:custGeom>
          <a:blipFill>
            <a:blip r:embed="rId2"/>
            <a:stretch>
              <a:fillRect l="-4627" t="-16368" r="-17130" b="-1720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119" y="573106"/>
            <a:ext cx="17017761" cy="9140788"/>
            <a:chOff x="0" y="0"/>
            <a:chExt cx="4482044" cy="2407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82044" cy="2407450"/>
            </a:xfrm>
            <a:custGeom>
              <a:avLst/>
              <a:gdLst/>
              <a:ahLst/>
              <a:cxnLst/>
              <a:rect r="r" b="b" t="t" l="l"/>
              <a:pathLst>
                <a:path h="2407450" w="4482044">
                  <a:moveTo>
                    <a:pt x="18197" y="0"/>
                  </a:moveTo>
                  <a:lnTo>
                    <a:pt x="4463847" y="0"/>
                  </a:lnTo>
                  <a:cubicBezTo>
                    <a:pt x="4468673" y="0"/>
                    <a:pt x="4473302" y="1917"/>
                    <a:pt x="4476714" y="5330"/>
                  </a:cubicBezTo>
                  <a:cubicBezTo>
                    <a:pt x="4480127" y="8743"/>
                    <a:pt x="4482044" y="13371"/>
                    <a:pt x="4482044" y="18197"/>
                  </a:cubicBezTo>
                  <a:lnTo>
                    <a:pt x="4482044" y="2389253"/>
                  </a:lnTo>
                  <a:cubicBezTo>
                    <a:pt x="4482044" y="2394079"/>
                    <a:pt x="4480127" y="2398708"/>
                    <a:pt x="4476714" y="2402120"/>
                  </a:cubicBezTo>
                  <a:cubicBezTo>
                    <a:pt x="4473302" y="2405533"/>
                    <a:pt x="4468673" y="2407450"/>
                    <a:pt x="4463847" y="2407450"/>
                  </a:cubicBezTo>
                  <a:lnTo>
                    <a:pt x="18197" y="2407450"/>
                  </a:lnTo>
                  <a:cubicBezTo>
                    <a:pt x="13371" y="2407450"/>
                    <a:pt x="8743" y="2405533"/>
                    <a:pt x="5330" y="2402120"/>
                  </a:cubicBezTo>
                  <a:cubicBezTo>
                    <a:pt x="1917" y="2398708"/>
                    <a:pt x="0" y="2394079"/>
                    <a:pt x="0" y="2389253"/>
                  </a:cubicBezTo>
                  <a:lnTo>
                    <a:pt x="0" y="18197"/>
                  </a:lnTo>
                  <a:cubicBezTo>
                    <a:pt x="0" y="13371"/>
                    <a:pt x="1917" y="8743"/>
                    <a:pt x="5330" y="5330"/>
                  </a:cubicBezTo>
                  <a:cubicBezTo>
                    <a:pt x="8743" y="1917"/>
                    <a:pt x="13371" y="0"/>
                    <a:pt x="18197" y="0"/>
                  </a:cubicBezTo>
                  <a:close/>
                </a:path>
              </a:pathLst>
            </a:custGeom>
            <a:solidFill>
              <a:srgbClr val="FCF9F7">
                <a:alpha val="8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82044" cy="2464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8280" y="1472674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005523" y="8019319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052551" y="3695700"/>
            <a:ext cx="2599505" cy="2230848"/>
          </a:xfrm>
          <a:custGeom>
            <a:avLst/>
            <a:gdLst/>
            <a:ahLst/>
            <a:cxnLst/>
            <a:rect r="r" b="b" t="t" l="l"/>
            <a:pathLst>
              <a:path h="2230848" w="2599505">
                <a:moveTo>
                  <a:pt x="0" y="0"/>
                </a:moveTo>
                <a:lnTo>
                  <a:pt x="2599505" y="0"/>
                </a:lnTo>
                <a:lnTo>
                  <a:pt x="2599505" y="2230848"/>
                </a:lnTo>
                <a:lnTo>
                  <a:pt x="0" y="22308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872701" y="3722711"/>
            <a:ext cx="2777852" cy="2176826"/>
          </a:xfrm>
          <a:custGeom>
            <a:avLst/>
            <a:gdLst/>
            <a:ahLst/>
            <a:cxnLst/>
            <a:rect r="r" b="b" t="t" l="l"/>
            <a:pathLst>
              <a:path h="2176826" w="2777852">
                <a:moveTo>
                  <a:pt x="0" y="0"/>
                </a:moveTo>
                <a:lnTo>
                  <a:pt x="2777853" y="0"/>
                </a:lnTo>
                <a:lnTo>
                  <a:pt x="2777853" y="2176826"/>
                </a:lnTo>
                <a:lnTo>
                  <a:pt x="0" y="21768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826640" y="3782424"/>
            <a:ext cx="2807866" cy="2057400"/>
          </a:xfrm>
          <a:custGeom>
            <a:avLst/>
            <a:gdLst/>
            <a:ahLst/>
            <a:cxnLst/>
            <a:rect r="r" b="b" t="t" l="l"/>
            <a:pathLst>
              <a:path h="2057400" w="2807866">
                <a:moveTo>
                  <a:pt x="0" y="0"/>
                </a:moveTo>
                <a:lnTo>
                  <a:pt x="2807866" y="0"/>
                </a:lnTo>
                <a:lnTo>
                  <a:pt x="2807866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853706" y="3782424"/>
            <a:ext cx="2806148" cy="2175553"/>
          </a:xfrm>
          <a:custGeom>
            <a:avLst/>
            <a:gdLst/>
            <a:ahLst/>
            <a:cxnLst/>
            <a:rect r="r" b="b" t="t" l="l"/>
            <a:pathLst>
              <a:path h="2175553" w="2806148">
                <a:moveTo>
                  <a:pt x="0" y="0"/>
                </a:moveTo>
                <a:lnTo>
                  <a:pt x="2806148" y="0"/>
                </a:lnTo>
                <a:lnTo>
                  <a:pt x="2806148" y="2175553"/>
                </a:lnTo>
                <a:lnTo>
                  <a:pt x="0" y="21755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558236" y="1190804"/>
            <a:ext cx="3171527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spc="-327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What to look for?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315269" y="6470649"/>
            <a:ext cx="207406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spc="-205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Heart rate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254404" y="6251574"/>
            <a:ext cx="2074069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spc="-205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Heart rate variability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193539" y="6438899"/>
            <a:ext cx="207406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spc="-205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Time in bed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162484" y="6438899"/>
            <a:ext cx="2074069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spc="-205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Time asleep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3459738">
            <a:off x="-92996" y="-5333659"/>
            <a:ext cx="18473992" cy="20954318"/>
          </a:xfrm>
          <a:custGeom>
            <a:avLst/>
            <a:gdLst/>
            <a:ahLst/>
            <a:cxnLst/>
            <a:rect r="r" b="b" t="t" l="l"/>
            <a:pathLst>
              <a:path h="20954318" w="18473992">
                <a:moveTo>
                  <a:pt x="18473992" y="15451718"/>
                </a:moveTo>
                <a:lnTo>
                  <a:pt x="8691591" y="0"/>
                </a:lnTo>
                <a:lnTo>
                  <a:pt x="0" y="5502600"/>
                </a:lnTo>
                <a:lnTo>
                  <a:pt x="9782401" y="20954318"/>
                </a:lnTo>
                <a:lnTo>
                  <a:pt x="18473992" y="15451718"/>
                </a:lnTo>
                <a:close/>
              </a:path>
            </a:pathLst>
          </a:custGeom>
          <a:blipFill>
            <a:blip r:embed="rId2"/>
            <a:stretch>
              <a:fillRect l="-4627" t="-16368" r="-17130" b="-1720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119" y="573106"/>
            <a:ext cx="17017761" cy="9140788"/>
            <a:chOff x="0" y="0"/>
            <a:chExt cx="4482044" cy="2407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82044" cy="2407450"/>
            </a:xfrm>
            <a:custGeom>
              <a:avLst/>
              <a:gdLst/>
              <a:ahLst/>
              <a:cxnLst/>
              <a:rect r="r" b="b" t="t" l="l"/>
              <a:pathLst>
                <a:path h="2407450" w="4482044">
                  <a:moveTo>
                    <a:pt x="18197" y="0"/>
                  </a:moveTo>
                  <a:lnTo>
                    <a:pt x="4463847" y="0"/>
                  </a:lnTo>
                  <a:cubicBezTo>
                    <a:pt x="4468673" y="0"/>
                    <a:pt x="4473302" y="1917"/>
                    <a:pt x="4476714" y="5330"/>
                  </a:cubicBezTo>
                  <a:cubicBezTo>
                    <a:pt x="4480127" y="8743"/>
                    <a:pt x="4482044" y="13371"/>
                    <a:pt x="4482044" y="18197"/>
                  </a:cubicBezTo>
                  <a:lnTo>
                    <a:pt x="4482044" y="2389253"/>
                  </a:lnTo>
                  <a:cubicBezTo>
                    <a:pt x="4482044" y="2394079"/>
                    <a:pt x="4480127" y="2398708"/>
                    <a:pt x="4476714" y="2402120"/>
                  </a:cubicBezTo>
                  <a:cubicBezTo>
                    <a:pt x="4473302" y="2405533"/>
                    <a:pt x="4468673" y="2407450"/>
                    <a:pt x="4463847" y="2407450"/>
                  </a:cubicBezTo>
                  <a:lnTo>
                    <a:pt x="18197" y="2407450"/>
                  </a:lnTo>
                  <a:cubicBezTo>
                    <a:pt x="13371" y="2407450"/>
                    <a:pt x="8743" y="2405533"/>
                    <a:pt x="5330" y="2402120"/>
                  </a:cubicBezTo>
                  <a:cubicBezTo>
                    <a:pt x="1917" y="2398708"/>
                    <a:pt x="0" y="2394079"/>
                    <a:pt x="0" y="2389253"/>
                  </a:cubicBezTo>
                  <a:lnTo>
                    <a:pt x="0" y="18197"/>
                  </a:lnTo>
                  <a:cubicBezTo>
                    <a:pt x="0" y="13371"/>
                    <a:pt x="1917" y="8743"/>
                    <a:pt x="5330" y="5330"/>
                  </a:cubicBezTo>
                  <a:cubicBezTo>
                    <a:pt x="8743" y="1917"/>
                    <a:pt x="13371" y="0"/>
                    <a:pt x="18197" y="0"/>
                  </a:cubicBezTo>
                  <a:close/>
                </a:path>
              </a:pathLst>
            </a:custGeom>
            <a:solidFill>
              <a:srgbClr val="FCF9F7">
                <a:alpha val="8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82044" cy="2464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8280" y="1472674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005523" y="8019319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32776" y="3598782"/>
            <a:ext cx="16955224" cy="476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spc="-36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•Training bef</a:t>
            </a:r>
            <a:r>
              <a:rPr lang="en-US" sz="4500" spc="-36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ore sleep had positive impacts on elite performers</a:t>
            </a:r>
          </a:p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spc="-36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•Sleep disturbance as a significant factor impacting depression/anxiety symptoms and wellbeing</a:t>
            </a:r>
          </a:p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spc="-36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•Focus on sleep hygiene and pre-sleep training</a:t>
            </a:r>
          </a:p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500" spc="-36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Impacts cognitive function and performance</a:t>
            </a:r>
          </a:p>
          <a:p>
            <a:pPr algn="l">
              <a:lnSpc>
                <a:spcPts val="6299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6185019" y="1093271"/>
            <a:ext cx="5339358" cy="93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 spc="-45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For elite performers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3459738">
            <a:off x="-92996" y="-5333659"/>
            <a:ext cx="18473992" cy="20954318"/>
          </a:xfrm>
          <a:custGeom>
            <a:avLst/>
            <a:gdLst/>
            <a:ahLst/>
            <a:cxnLst/>
            <a:rect r="r" b="b" t="t" l="l"/>
            <a:pathLst>
              <a:path h="20954318" w="18473992">
                <a:moveTo>
                  <a:pt x="18473992" y="15451718"/>
                </a:moveTo>
                <a:lnTo>
                  <a:pt x="8691591" y="0"/>
                </a:lnTo>
                <a:lnTo>
                  <a:pt x="0" y="5502600"/>
                </a:lnTo>
                <a:lnTo>
                  <a:pt x="9782401" y="20954318"/>
                </a:lnTo>
                <a:lnTo>
                  <a:pt x="18473992" y="15451718"/>
                </a:lnTo>
                <a:close/>
              </a:path>
            </a:pathLst>
          </a:custGeom>
          <a:blipFill>
            <a:blip r:embed="rId2"/>
            <a:stretch>
              <a:fillRect l="-4627" t="-16368" r="-17130" b="-1720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119" y="573106"/>
            <a:ext cx="17017761" cy="9140788"/>
            <a:chOff x="0" y="0"/>
            <a:chExt cx="4482044" cy="2407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82044" cy="2407450"/>
            </a:xfrm>
            <a:custGeom>
              <a:avLst/>
              <a:gdLst/>
              <a:ahLst/>
              <a:cxnLst/>
              <a:rect r="r" b="b" t="t" l="l"/>
              <a:pathLst>
                <a:path h="2407450" w="4482044">
                  <a:moveTo>
                    <a:pt x="18197" y="0"/>
                  </a:moveTo>
                  <a:lnTo>
                    <a:pt x="4463847" y="0"/>
                  </a:lnTo>
                  <a:cubicBezTo>
                    <a:pt x="4468673" y="0"/>
                    <a:pt x="4473302" y="1917"/>
                    <a:pt x="4476714" y="5330"/>
                  </a:cubicBezTo>
                  <a:cubicBezTo>
                    <a:pt x="4480127" y="8743"/>
                    <a:pt x="4482044" y="13371"/>
                    <a:pt x="4482044" y="18197"/>
                  </a:cubicBezTo>
                  <a:lnTo>
                    <a:pt x="4482044" y="2389253"/>
                  </a:lnTo>
                  <a:cubicBezTo>
                    <a:pt x="4482044" y="2394079"/>
                    <a:pt x="4480127" y="2398708"/>
                    <a:pt x="4476714" y="2402120"/>
                  </a:cubicBezTo>
                  <a:cubicBezTo>
                    <a:pt x="4473302" y="2405533"/>
                    <a:pt x="4468673" y="2407450"/>
                    <a:pt x="4463847" y="2407450"/>
                  </a:cubicBezTo>
                  <a:lnTo>
                    <a:pt x="18197" y="2407450"/>
                  </a:lnTo>
                  <a:cubicBezTo>
                    <a:pt x="13371" y="2407450"/>
                    <a:pt x="8743" y="2405533"/>
                    <a:pt x="5330" y="2402120"/>
                  </a:cubicBezTo>
                  <a:cubicBezTo>
                    <a:pt x="1917" y="2398708"/>
                    <a:pt x="0" y="2394079"/>
                    <a:pt x="0" y="2389253"/>
                  </a:cubicBezTo>
                  <a:lnTo>
                    <a:pt x="0" y="18197"/>
                  </a:lnTo>
                  <a:cubicBezTo>
                    <a:pt x="0" y="13371"/>
                    <a:pt x="1917" y="8743"/>
                    <a:pt x="5330" y="5330"/>
                  </a:cubicBezTo>
                  <a:cubicBezTo>
                    <a:pt x="8743" y="1917"/>
                    <a:pt x="13371" y="0"/>
                    <a:pt x="18197" y="0"/>
                  </a:cubicBezTo>
                  <a:close/>
                </a:path>
              </a:pathLst>
            </a:custGeom>
            <a:solidFill>
              <a:srgbClr val="FCF9F7">
                <a:alpha val="8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82044" cy="2464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8280" y="1472674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005523" y="8019319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249984" y="2679216"/>
            <a:ext cx="13788033" cy="679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 spc="-287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59% of Black women over 20 are living with some form of cardiovascular disease</a:t>
            </a:r>
          </a:p>
          <a:p>
            <a:pPr algn="l" marL="1511301" indent="-503767" lvl="2">
              <a:lnSpc>
                <a:spcPts val="4900"/>
              </a:lnSpc>
              <a:buFont typeface="Arial"/>
              <a:buChar char="⚬"/>
            </a:pPr>
            <a:r>
              <a:rPr lang="en-US" sz="3500" spc="-287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Hypertension</a:t>
            </a:r>
          </a:p>
          <a:p>
            <a:pPr algn="l" marL="1511301" indent="-503767" lvl="2">
              <a:lnSpc>
                <a:spcPts val="4900"/>
              </a:lnSpc>
              <a:buFont typeface="Arial"/>
              <a:buChar char="⚬"/>
            </a:pPr>
            <a:r>
              <a:rPr lang="en-US" sz="3500" spc="-287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Stroke (2x more likely)</a:t>
            </a:r>
          </a:p>
          <a:p>
            <a:pPr algn="l" marL="1511301" indent="-503767" lvl="2">
              <a:lnSpc>
                <a:spcPts val="4900"/>
              </a:lnSpc>
              <a:buFont typeface="Arial"/>
              <a:buChar char="⚬"/>
            </a:pPr>
            <a:r>
              <a:rPr lang="en-US" sz="3500" spc="-287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Coronary artery disease</a:t>
            </a:r>
          </a:p>
          <a:p>
            <a:pPr algn="l" marL="1511301" indent="-503767" lvl="2">
              <a:lnSpc>
                <a:spcPts val="4900"/>
              </a:lnSpc>
              <a:buFont typeface="Arial"/>
              <a:buChar char="⚬"/>
            </a:pPr>
            <a:r>
              <a:rPr lang="en-US" sz="3500" spc="-287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Heart failure</a:t>
            </a:r>
          </a:p>
          <a:p>
            <a:pPr algn="l">
              <a:lnSpc>
                <a:spcPts val="4900"/>
              </a:lnSpc>
            </a:pP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 spc="-287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Superwoman and John Henryism </a:t>
            </a:r>
          </a:p>
          <a:p>
            <a:pPr algn="l" marL="1511301" indent="-503767" lvl="2">
              <a:lnSpc>
                <a:spcPts val="4900"/>
              </a:lnSpc>
              <a:buFont typeface="Arial"/>
              <a:buChar char="⚬"/>
            </a:pPr>
            <a:r>
              <a:rPr lang="en-US" sz="3500" spc="-287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Hustle culture</a:t>
            </a:r>
          </a:p>
          <a:p>
            <a:pPr algn="l">
              <a:lnSpc>
                <a:spcPts val="4900"/>
              </a:lnSpc>
            </a:pPr>
          </a:p>
          <a:p>
            <a:pPr algn="l" marL="755651" indent="-377825" lvl="1">
              <a:lnSpc>
                <a:spcPts val="4900"/>
              </a:lnSpc>
              <a:buFont typeface="Arial"/>
              <a:buChar char="•"/>
            </a:pPr>
            <a:r>
              <a:rPr lang="en-US" sz="3500" spc="-287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Myths on mental health treatment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4232895" y="923925"/>
            <a:ext cx="9822210" cy="93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 spc="-45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For the community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3459738">
            <a:off x="-92996" y="-5333659"/>
            <a:ext cx="18473992" cy="20954318"/>
          </a:xfrm>
          <a:custGeom>
            <a:avLst/>
            <a:gdLst/>
            <a:ahLst/>
            <a:cxnLst/>
            <a:rect r="r" b="b" t="t" l="l"/>
            <a:pathLst>
              <a:path h="20954318" w="18473992">
                <a:moveTo>
                  <a:pt x="18473992" y="15451718"/>
                </a:moveTo>
                <a:lnTo>
                  <a:pt x="8691591" y="0"/>
                </a:lnTo>
                <a:lnTo>
                  <a:pt x="0" y="5502600"/>
                </a:lnTo>
                <a:lnTo>
                  <a:pt x="9782401" y="20954318"/>
                </a:lnTo>
                <a:lnTo>
                  <a:pt x="18473992" y="15451718"/>
                </a:lnTo>
                <a:close/>
              </a:path>
            </a:pathLst>
          </a:custGeom>
          <a:blipFill>
            <a:blip r:embed="rId2"/>
            <a:stretch>
              <a:fillRect l="-4627" t="-16368" r="-17130" b="-1720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119" y="573106"/>
            <a:ext cx="17017761" cy="9140788"/>
            <a:chOff x="0" y="0"/>
            <a:chExt cx="4482044" cy="2407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82044" cy="2407450"/>
            </a:xfrm>
            <a:custGeom>
              <a:avLst/>
              <a:gdLst/>
              <a:ahLst/>
              <a:cxnLst/>
              <a:rect r="r" b="b" t="t" l="l"/>
              <a:pathLst>
                <a:path h="2407450" w="4482044">
                  <a:moveTo>
                    <a:pt x="18197" y="0"/>
                  </a:moveTo>
                  <a:lnTo>
                    <a:pt x="4463847" y="0"/>
                  </a:lnTo>
                  <a:cubicBezTo>
                    <a:pt x="4468673" y="0"/>
                    <a:pt x="4473302" y="1917"/>
                    <a:pt x="4476714" y="5330"/>
                  </a:cubicBezTo>
                  <a:cubicBezTo>
                    <a:pt x="4480127" y="8743"/>
                    <a:pt x="4482044" y="13371"/>
                    <a:pt x="4482044" y="18197"/>
                  </a:cubicBezTo>
                  <a:lnTo>
                    <a:pt x="4482044" y="2389253"/>
                  </a:lnTo>
                  <a:cubicBezTo>
                    <a:pt x="4482044" y="2394079"/>
                    <a:pt x="4480127" y="2398708"/>
                    <a:pt x="4476714" y="2402120"/>
                  </a:cubicBezTo>
                  <a:cubicBezTo>
                    <a:pt x="4473302" y="2405533"/>
                    <a:pt x="4468673" y="2407450"/>
                    <a:pt x="4463847" y="2407450"/>
                  </a:cubicBezTo>
                  <a:lnTo>
                    <a:pt x="18197" y="2407450"/>
                  </a:lnTo>
                  <a:cubicBezTo>
                    <a:pt x="13371" y="2407450"/>
                    <a:pt x="8743" y="2405533"/>
                    <a:pt x="5330" y="2402120"/>
                  </a:cubicBezTo>
                  <a:cubicBezTo>
                    <a:pt x="1917" y="2398708"/>
                    <a:pt x="0" y="2394079"/>
                    <a:pt x="0" y="2389253"/>
                  </a:cubicBezTo>
                  <a:lnTo>
                    <a:pt x="0" y="18197"/>
                  </a:lnTo>
                  <a:cubicBezTo>
                    <a:pt x="0" y="13371"/>
                    <a:pt x="1917" y="8743"/>
                    <a:pt x="5330" y="5330"/>
                  </a:cubicBezTo>
                  <a:cubicBezTo>
                    <a:pt x="8743" y="1917"/>
                    <a:pt x="13371" y="0"/>
                    <a:pt x="18197" y="0"/>
                  </a:cubicBezTo>
                  <a:close/>
                </a:path>
              </a:pathLst>
            </a:custGeom>
            <a:solidFill>
              <a:srgbClr val="FCF9F7">
                <a:alpha val="8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82044" cy="2464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8280" y="1472674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005523" y="8019319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808778" y="5785144"/>
            <a:ext cx="3938454" cy="3928751"/>
          </a:xfrm>
          <a:custGeom>
            <a:avLst/>
            <a:gdLst/>
            <a:ahLst/>
            <a:cxnLst/>
            <a:rect r="r" b="b" t="t" l="l"/>
            <a:pathLst>
              <a:path h="3928751" w="3938454">
                <a:moveTo>
                  <a:pt x="0" y="0"/>
                </a:moveTo>
                <a:lnTo>
                  <a:pt x="3938454" y="0"/>
                </a:lnTo>
                <a:lnTo>
                  <a:pt x="3938454" y="3928750"/>
                </a:lnTo>
                <a:lnTo>
                  <a:pt x="0" y="39287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6831" r="0" b="-16831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652232" y="5830952"/>
            <a:ext cx="4074774" cy="3928751"/>
          </a:xfrm>
          <a:custGeom>
            <a:avLst/>
            <a:gdLst/>
            <a:ahLst/>
            <a:cxnLst/>
            <a:rect r="r" b="b" t="t" l="l"/>
            <a:pathLst>
              <a:path h="3928751" w="4074774">
                <a:moveTo>
                  <a:pt x="0" y="0"/>
                </a:moveTo>
                <a:lnTo>
                  <a:pt x="4074774" y="0"/>
                </a:lnTo>
                <a:lnTo>
                  <a:pt x="4074774" y="3928750"/>
                </a:lnTo>
                <a:lnTo>
                  <a:pt x="0" y="39287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3040" t="0" r="-5514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42077" y="5785144"/>
            <a:ext cx="3623131" cy="3921608"/>
          </a:xfrm>
          <a:custGeom>
            <a:avLst/>
            <a:gdLst/>
            <a:ahLst/>
            <a:cxnLst/>
            <a:rect r="r" b="b" t="t" l="l"/>
            <a:pathLst>
              <a:path h="3921608" w="3623131">
                <a:moveTo>
                  <a:pt x="0" y="0"/>
                </a:moveTo>
                <a:lnTo>
                  <a:pt x="3623132" y="0"/>
                </a:lnTo>
                <a:lnTo>
                  <a:pt x="3623132" y="3921607"/>
                </a:lnTo>
                <a:lnTo>
                  <a:pt x="0" y="39216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1592" r="0" b="-11592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7168809" y="923925"/>
            <a:ext cx="3578423" cy="936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Why sleep?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909334" y="2359025"/>
            <a:ext cx="9168642" cy="278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Can track easily (self-report)?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Can be done easily/already doing it(no money required)</a:t>
            </a:r>
          </a:p>
          <a:p>
            <a:pPr algn="l" marL="863599" indent="-431800" lvl="1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Sleep “banking”/sleep “debt”/ naps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3459738">
            <a:off x="-92996" y="-5333659"/>
            <a:ext cx="18473992" cy="20954318"/>
          </a:xfrm>
          <a:custGeom>
            <a:avLst/>
            <a:gdLst/>
            <a:ahLst/>
            <a:cxnLst/>
            <a:rect r="r" b="b" t="t" l="l"/>
            <a:pathLst>
              <a:path h="20954318" w="18473992">
                <a:moveTo>
                  <a:pt x="18473992" y="15451718"/>
                </a:moveTo>
                <a:lnTo>
                  <a:pt x="8691591" y="0"/>
                </a:lnTo>
                <a:lnTo>
                  <a:pt x="0" y="5502600"/>
                </a:lnTo>
                <a:lnTo>
                  <a:pt x="9782401" y="20954318"/>
                </a:lnTo>
                <a:lnTo>
                  <a:pt x="18473992" y="15451718"/>
                </a:lnTo>
                <a:close/>
              </a:path>
            </a:pathLst>
          </a:custGeom>
          <a:blipFill>
            <a:blip r:embed="rId2"/>
            <a:stretch>
              <a:fillRect l="-4627" t="-16368" r="-17130" b="-1720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119" y="573106"/>
            <a:ext cx="17017761" cy="9140788"/>
            <a:chOff x="0" y="0"/>
            <a:chExt cx="4482044" cy="2407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82044" cy="2407450"/>
            </a:xfrm>
            <a:custGeom>
              <a:avLst/>
              <a:gdLst/>
              <a:ahLst/>
              <a:cxnLst/>
              <a:rect r="r" b="b" t="t" l="l"/>
              <a:pathLst>
                <a:path h="2407450" w="4482044">
                  <a:moveTo>
                    <a:pt x="18197" y="0"/>
                  </a:moveTo>
                  <a:lnTo>
                    <a:pt x="4463847" y="0"/>
                  </a:lnTo>
                  <a:cubicBezTo>
                    <a:pt x="4468673" y="0"/>
                    <a:pt x="4473302" y="1917"/>
                    <a:pt x="4476714" y="5330"/>
                  </a:cubicBezTo>
                  <a:cubicBezTo>
                    <a:pt x="4480127" y="8743"/>
                    <a:pt x="4482044" y="13371"/>
                    <a:pt x="4482044" y="18197"/>
                  </a:cubicBezTo>
                  <a:lnTo>
                    <a:pt x="4482044" y="2389253"/>
                  </a:lnTo>
                  <a:cubicBezTo>
                    <a:pt x="4482044" y="2394079"/>
                    <a:pt x="4480127" y="2398708"/>
                    <a:pt x="4476714" y="2402120"/>
                  </a:cubicBezTo>
                  <a:cubicBezTo>
                    <a:pt x="4473302" y="2405533"/>
                    <a:pt x="4468673" y="2407450"/>
                    <a:pt x="4463847" y="2407450"/>
                  </a:cubicBezTo>
                  <a:lnTo>
                    <a:pt x="18197" y="2407450"/>
                  </a:lnTo>
                  <a:cubicBezTo>
                    <a:pt x="13371" y="2407450"/>
                    <a:pt x="8743" y="2405533"/>
                    <a:pt x="5330" y="2402120"/>
                  </a:cubicBezTo>
                  <a:cubicBezTo>
                    <a:pt x="1917" y="2398708"/>
                    <a:pt x="0" y="2394079"/>
                    <a:pt x="0" y="2389253"/>
                  </a:cubicBezTo>
                  <a:lnTo>
                    <a:pt x="0" y="18197"/>
                  </a:lnTo>
                  <a:cubicBezTo>
                    <a:pt x="0" y="13371"/>
                    <a:pt x="1917" y="8743"/>
                    <a:pt x="5330" y="5330"/>
                  </a:cubicBezTo>
                  <a:cubicBezTo>
                    <a:pt x="8743" y="1917"/>
                    <a:pt x="13371" y="0"/>
                    <a:pt x="18197" y="0"/>
                  </a:cubicBezTo>
                  <a:close/>
                </a:path>
              </a:pathLst>
            </a:custGeom>
            <a:solidFill>
              <a:srgbClr val="FCF9F7">
                <a:alpha val="8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82044" cy="2464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8280" y="1472674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005523" y="8019319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245716" y="3413447"/>
            <a:ext cx="11185475" cy="478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Behavi</a:t>
            </a: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oral practices that promote sleep health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Established sleep problems exacerbate negative sleep impacts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Less so for those with positive habits already established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Potential components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Bed for sleep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Consistent wake and sleep times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Limiting screen time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Alcohol, nicotine, caffeine</a:t>
            </a:r>
          </a:p>
          <a:p>
            <a:pPr algn="just">
              <a:lnSpc>
                <a:spcPts val="4200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7141146" y="790892"/>
            <a:ext cx="4005709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b="true" sz="500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Sleep hygiene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31345" t="-18706" r="-68602" b="-2124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6F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766791" y="1544030"/>
            <a:ext cx="14754418" cy="8313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50"/>
              </a:lnSpc>
            </a:pPr>
            <a:r>
              <a:rPr lang="en-US" b="true" sz="6075" spc="-291">
                <a:solidFill>
                  <a:srgbClr val="2E2E2E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A Moment to Arrive</a:t>
            </a:r>
          </a:p>
          <a:p>
            <a:pPr algn="ctr">
              <a:lnSpc>
                <a:spcPts val="5650"/>
              </a:lnSpc>
            </a:pPr>
          </a:p>
          <a:p>
            <a:pPr algn="ctr">
              <a:lnSpc>
                <a:spcPts val="5650"/>
              </a:lnSpc>
            </a:pPr>
            <a:r>
              <a:rPr lang="en-US" b="true" sz="6075" spc="-291">
                <a:solidFill>
                  <a:srgbClr val="2E2E2E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Let’s take 5 Minutes before we start to feel grounded &amp; present within our dicussion</a:t>
            </a:r>
          </a:p>
          <a:p>
            <a:pPr algn="ctr">
              <a:lnSpc>
                <a:spcPts val="5650"/>
              </a:lnSpc>
            </a:pPr>
          </a:p>
          <a:p>
            <a:pPr algn="ctr">
              <a:lnSpc>
                <a:spcPts val="5650"/>
              </a:lnSpc>
            </a:pPr>
            <a:r>
              <a:rPr lang="en-US" b="true" sz="6075" spc="-291">
                <a:solidFill>
                  <a:srgbClr val="2E2E2E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Take a deep breath</a:t>
            </a:r>
          </a:p>
          <a:p>
            <a:pPr algn="ctr">
              <a:lnSpc>
                <a:spcPts val="5650"/>
              </a:lnSpc>
            </a:pPr>
            <a:r>
              <a:rPr lang="en-US" b="true" sz="6075" spc="-291">
                <a:solidFill>
                  <a:srgbClr val="2E2E2E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 Unclench your jaw</a:t>
            </a:r>
          </a:p>
          <a:p>
            <a:pPr algn="ctr">
              <a:lnSpc>
                <a:spcPts val="5650"/>
              </a:lnSpc>
            </a:pPr>
            <a:r>
              <a:rPr lang="en-US" b="true" sz="6075" spc="-291">
                <a:solidFill>
                  <a:srgbClr val="2E2E2E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 Lower your shoulders</a:t>
            </a:r>
          </a:p>
          <a:p>
            <a:pPr algn="ctr">
              <a:lnSpc>
                <a:spcPts val="5092"/>
              </a:lnSpc>
            </a:pPr>
          </a:p>
          <a:p>
            <a:pPr algn="ctr">
              <a:lnSpc>
                <a:spcPts val="5092"/>
              </a:lnSpc>
            </a:pPr>
          </a:p>
          <a:p>
            <a:pPr algn="ctr">
              <a:lnSpc>
                <a:spcPts val="5092"/>
              </a:lnSpc>
            </a:pPr>
          </a:p>
          <a:p>
            <a:pPr algn="ctr" marL="0" indent="0" lvl="1">
              <a:lnSpc>
                <a:spcPts val="5092"/>
              </a:lnSpc>
            </a:p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3459738">
            <a:off x="-92996" y="-5333659"/>
            <a:ext cx="18473992" cy="20954318"/>
          </a:xfrm>
          <a:custGeom>
            <a:avLst/>
            <a:gdLst/>
            <a:ahLst/>
            <a:cxnLst/>
            <a:rect r="r" b="b" t="t" l="l"/>
            <a:pathLst>
              <a:path h="20954318" w="18473992">
                <a:moveTo>
                  <a:pt x="18473992" y="15451718"/>
                </a:moveTo>
                <a:lnTo>
                  <a:pt x="8691591" y="0"/>
                </a:lnTo>
                <a:lnTo>
                  <a:pt x="0" y="5502600"/>
                </a:lnTo>
                <a:lnTo>
                  <a:pt x="9782401" y="20954318"/>
                </a:lnTo>
                <a:lnTo>
                  <a:pt x="18473992" y="15451718"/>
                </a:lnTo>
                <a:close/>
              </a:path>
            </a:pathLst>
          </a:custGeom>
          <a:blipFill>
            <a:blip r:embed="rId2"/>
            <a:stretch>
              <a:fillRect l="-4627" t="-16368" r="-17130" b="-1720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119" y="573106"/>
            <a:ext cx="17017761" cy="9140788"/>
            <a:chOff x="0" y="0"/>
            <a:chExt cx="4482044" cy="2407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82044" cy="2407450"/>
            </a:xfrm>
            <a:custGeom>
              <a:avLst/>
              <a:gdLst/>
              <a:ahLst/>
              <a:cxnLst/>
              <a:rect r="r" b="b" t="t" l="l"/>
              <a:pathLst>
                <a:path h="2407450" w="4482044">
                  <a:moveTo>
                    <a:pt x="18197" y="0"/>
                  </a:moveTo>
                  <a:lnTo>
                    <a:pt x="4463847" y="0"/>
                  </a:lnTo>
                  <a:cubicBezTo>
                    <a:pt x="4468673" y="0"/>
                    <a:pt x="4473302" y="1917"/>
                    <a:pt x="4476714" y="5330"/>
                  </a:cubicBezTo>
                  <a:cubicBezTo>
                    <a:pt x="4480127" y="8743"/>
                    <a:pt x="4482044" y="13371"/>
                    <a:pt x="4482044" y="18197"/>
                  </a:cubicBezTo>
                  <a:lnTo>
                    <a:pt x="4482044" y="2389253"/>
                  </a:lnTo>
                  <a:cubicBezTo>
                    <a:pt x="4482044" y="2394079"/>
                    <a:pt x="4480127" y="2398708"/>
                    <a:pt x="4476714" y="2402120"/>
                  </a:cubicBezTo>
                  <a:cubicBezTo>
                    <a:pt x="4473302" y="2405533"/>
                    <a:pt x="4468673" y="2407450"/>
                    <a:pt x="4463847" y="2407450"/>
                  </a:cubicBezTo>
                  <a:lnTo>
                    <a:pt x="18197" y="2407450"/>
                  </a:lnTo>
                  <a:cubicBezTo>
                    <a:pt x="13371" y="2407450"/>
                    <a:pt x="8743" y="2405533"/>
                    <a:pt x="5330" y="2402120"/>
                  </a:cubicBezTo>
                  <a:cubicBezTo>
                    <a:pt x="1917" y="2398708"/>
                    <a:pt x="0" y="2394079"/>
                    <a:pt x="0" y="2389253"/>
                  </a:cubicBezTo>
                  <a:lnTo>
                    <a:pt x="0" y="18197"/>
                  </a:lnTo>
                  <a:cubicBezTo>
                    <a:pt x="0" y="13371"/>
                    <a:pt x="1917" y="8743"/>
                    <a:pt x="5330" y="5330"/>
                  </a:cubicBezTo>
                  <a:cubicBezTo>
                    <a:pt x="8743" y="1917"/>
                    <a:pt x="13371" y="0"/>
                    <a:pt x="18197" y="0"/>
                  </a:cubicBezTo>
                  <a:close/>
                </a:path>
              </a:pathLst>
            </a:custGeom>
            <a:solidFill>
              <a:srgbClr val="FCF9F7">
                <a:alpha val="8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82044" cy="2464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8280" y="1472674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005523" y="8019319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092450" y="1531068"/>
            <a:ext cx="8103101" cy="8103101"/>
          </a:xfrm>
          <a:custGeom>
            <a:avLst/>
            <a:gdLst/>
            <a:ahLst/>
            <a:cxnLst/>
            <a:rect r="r" b="b" t="t" l="l"/>
            <a:pathLst>
              <a:path h="8103101" w="8103101">
                <a:moveTo>
                  <a:pt x="0" y="0"/>
                </a:moveTo>
                <a:lnTo>
                  <a:pt x="8103100" y="0"/>
                </a:lnTo>
                <a:lnTo>
                  <a:pt x="8103100" y="8103101"/>
                </a:lnTo>
                <a:lnTo>
                  <a:pt x="0" y="81031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808687" y="695960"/>
            <a:ext cx="6670625" cy="495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b="true" sz="2999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Things to consider: Self-care domains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3459738">
            <a:off x="-92996" y="-5333659"/>
            <a:ext cx="18473992" cy="20954318"/>
          </a:xfrm>
          <a:custGeom>
            <a:avLst/>
            <a:gdLst/>
            <a:ahLst/>
            <a:cxnLst/>
            <a:rect r="r" b="b" t="t" l="l"/>
            <a:pathLst>
              <a:path h="20954318" w="18473992">
                <a:moveTo>
                  <a:pt x="18473992" y="15451718"/>
                </a:moveTo>
                <a:lnTo>
                  <a:pt x="8691591" y="0"/>
                </a:lnTo>
                <a:lnTo>
                  <a:pt x="0" y="5502600"/>
                </a:lnTo>
                <a:lnTo>
                  <a:pt x="9782401" y="20954318"/>
                </a:lnTo>
                <a:lnTo>
                  <a:pt x="18473992" y="15451718"/>
                </a:lnTo>
                <a:close/>
              </a:path>
            </a:pathLst>
          </a:custGeom>
          <a:blipFill>
            <a:blip r:embed="rId2"/>
            <a:stretch>
              <a:fillRect l="-4627" t="-16368" r="-17130" b="-1720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119" y="573106"/>
            <a:ext cx="17017761" cy="9140788"/>
            <a:chOff x="0" y="0"/>
            <a:chExt cx="4482044" cy="2407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82044" cy="2407450"/>
            </a:xfrm>
            <a:custGeom>
              <a:avLst/>
              <a:gdLst/>
              <a:ahLst/>
              <a:cxnLst/>
              <a:rect r="r" b="b" t="t" l="l"/>
              <a:pathLst>
                <a:path h="2407450" w="4482044">
                  <a:moveTo>
                    <a:pt x="18197" y="0"/>
                  </a:moveTo>
                  <a:lnTo>
                    <a:pt x="4463847" y="0"/>
                  </a:lnTo>
                  <a:cubicBezTo>
                    <a:pt x="4468673" y="0"/>
                    <a:pt x="4473302" y="1917"/>
                    <a:pt x="4476714" y="5330"/>
                  </a:cubicBezTo>
                  <a:cubicBezTo>
                    <a:pt x="4480127" y="8743"/>
                    <a:pt x="4482044" y="13371"/>
                    <a:pt x="4482044" y="18197"/>
                  </a:cubicBezTo>
                  <a:lnTo>
                    <a:pt x="4482044" y="2389253"/>
                  </a:lnTo>
                  <a:cubicBezTo>
                    <a:pt x="4482044" y="2394079"/>
                    <a:pt x="4480127" y="2398708"/>
                    <a:pt x="4476714" y="2402120"/>
                  </a:cubicBezTo>
                  <a:cubicBezTo>
                    <a:pt x="4473302" y="2405533"/>
                    <a:pt x="4468673" y="2407450"/>
                    <a:pt x="4463847" y="2407450"/>
                  </a:cubicBezTo>
                  <a:lnTo>
                    <a:pt x="18197" y="2407450"/>
                  </a:lnTo>
                  <a:cubicBezTo>
                    <a:pt x="13371" y="2407450"/>
                    <a:pt x="8743" y="2405533"/>
                    <a:pt x="5330" y="2402120"/>
                  </a:cubicBezTo>
                  <a:cubicBezTo>
                    <a:pt x="1917" y="2398708"/>
                    <a:pt x="0" y="2394079"/>
                    <a:pt x="0" y="2389253"/>
                  </a:cubicBezTo>
                  <a:lnTo>
                    <a:pt x="0" y="18197"/>
                  </a:lnTo>
                  <a:cubicBezTo>
                    <a:pt x="0" y="13371"/>
                    <a:pt x="1917" y="8743"/>
                    <a:pt x="5330" y="5330"/>
                  </a:cubicBezTo>
                  <a:cubicBezTo>
                    <a:pt x="8743" y="1917"/>
                    <a:pt x="13371" y="0"/>
                    <a:pt x="18197" y="0"/>
                  </a:cubicBezTo>
                  <a:close/>
                </a:path>
              </a:pathLst>
            </a:custGeom>
            <a:solidFill>
              <a:srgbClr val="FCF9F7">
                <a:alpha val="8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82044" cy="2464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8280" y="1472674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005523" y="8019319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553689" y="2088714"/>
            <a:ext cx="15109286" cy="4248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 additi</a:t>
            </a: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on to sleep hygiene and other self-care activities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Recognize when you need extra support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Use to identify the different areas in your life that can be impacted by significant changes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Remind you to acknowledge your accomplishments as you work towards new goals.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Find one thing in your “challenge” area to focus on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</a:p>
          <a:p>
            <a:pPr algn="l">
              <a:lnSpc>
                <a:spcPts val="4200"/>
              </a:lnSpc>
              <a:spcBef>
                <a:spcPct val="0"/>
              </a:spcBef>
            </a:pP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2553689" y="6892194"/>
            <a:ext cx="2122826" cy="1347030"/>
          </a:xfrm>
          <a:custGeom>
            <a:avLst/>
            <a:gdLst/>
            <a:ahLst/>
            <a:cxnLst/>
            <a:rect r="r" b="b" t="t" l="l"/>
            <a:pathLst>
              <a:path h="1347030" w="2122826">
                <a:moveTo>
                  <a:pt x="0" y="0"/>
                </a:moveTo>
                <a:lnTo>
                  <a:pt x="2122826" y="0"/>
                </a:lnTo>
                <a:lnTo>
                  <a:pt x="2122826" y="1347029"/>
                </a:lnTo>
                <a:lnTo>
                  <a:pt x="0" y="13470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446662" y="6800493"/>
            <a:ext cx="1530432" cy="1530432"/>
          </a:xfrm>
          <a:custGeom>
            <a:avLst/>
            <a:gdLst/>
            <a:ahLst/>
            <a:cxnLst/>
            <a:rect r="r" b="b" t="t" l="l"/>
            <a:pathLst>
              <a:path h="1530432" w="1530432">
                <a:moveTo>
                  <a:pt x="0" y="0"/>
                </a:moveTo>
                <a:lnTo>
                  <a:pt x="1530432" y="0"/>
                </a:lnTo>
                <a:lnTo>
                  <a:pt x="1530432" y="1530431"/>
                </a:lnTo>
                <a:lnTo>
                  <a:pt x="0" y="15304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108332" y="6800493"/>
            <a:ext cx="1646221" cy="1619283"/>
          </a:xfrm>
          <a:custGeom>
            <a:avLst/>
            <a:gdLst/>
            <a:ahLst/>
            <a:cxnLst/>
            <a:rect r="r" b="b" t="t" l="l"/>
            <a:pathLst>
              <a:path h="1619283" w="1646221">
                <a:moveTo>
                  <a:pt x="0" y="0"/>
                </a:moveTo>
                <a:lnTo>
                  <a:pt x="1646221" y="0"/>
                </a:lnTo>
                <a:lnTo>
                  <a:pt x="1646221" y="1619283"/>
                </a:lnTo>
                <a:lnTo>
                  <a:pt x="0" y="16192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2644842" y="7032022"/>
            <a:ext cx="3330519" cy="1298902"/>
          </a:xfrm>
          <a:custGeom>
            <a:avLst/>
            <a:gdLst/>
            <a:ahLst/>
            <a:cxnLst/>
            <a:rect r="r" b="b" t="t" l="l"/>
            <a:pathLst>
              <a:path h="1298902" w="3330519">
                <a:moveTo>
                  <a:pt x="0" y="0"/>
                </a:moveTo>
                <a:lnTo>
                  <a:pt x="3330519" y="0"/>
                </a:lnTo>
                <a:lnTo>
                  <a:pt x="3330519" y="1298902"/>
                </a:lnTo>
                <a:lnTo>
                  <a:pt x="0" y="12989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7363718" y="933450"/>
            <a:ext cx="3560564" cy="854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Microdosing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748773" y="8695817"/>
            <a:ext cx="1363117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Financial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118066" y="8695817"/>
            <a:ext cx="2187625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Environmental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315129" y="8581207"/>
            <a:ext cx="1218307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Physical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291219" y="8581207"/>
            <a:ext cx="2037765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b="true" sz="2499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Spiritual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31345" t="-18706" r="-68602" b="-2124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23708" y="1184068"/>
            <a:ext cx="16656315" cy="8628388"/>
            <a:chOff x="0" y="0"/>
            <a:chExt cx="4386848" cy="227249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86849" cy="2272497"/>
            </a:xfrm>
            <a:custGeom>
              <a:avLst/>
              <a:gdLst/>
              <a:ahLst/>
              <a:cxnLst/>
              <a:rect r="r" b="b" t="t" l="l"/>
              <a:pathLst>
                <a:path h="2272497" w="4386849">
                  <a:moveTo>
                    <a:pt x="23705" y="0"/>
                  </a:moveTo>
                  <a:lnTo>
                    <a:pt x="4363143" y="0"/>
                  </a:lnTo>
                  <a:cubicBezTo>
                    <a:pt x="4369431" y="0"/>
                    <a:pt x="4375460" y="2497"/>
                    <a:pt x="4379906" y="6943"/>
                  </a:cubicBezTo>
                  <a:cubicBezTo>
                    <a:pt x="4384351" y="11389"/>
                    <a:pt x="4386849" y="17418"/>
                    <a:pt x="4386849" y="23705"/>
                  </a:cubicBezTo>
                  <a:lnTo>
                    <a:pt x="4386849" y="2248792"/>
                  </a:lnTo>
                  <a:cubicBezTo>
                    <a:pt x="4386849" y="2255079"/>
                    <a:pt x="4384351" y="2261109"/>
                    <a:pt x="4379906" y="2265554"/>
                  </a:cubicBezTo>
                  <a:cubicBezTo>
                    <a:pt x="4375460" y="2270000"/>
                    <a:pt x="4369431" y="2272497"/>
                    <a:pt x="4363143" y="2272497"/>
                  </a:cubicBezTo>
                  <a:lnTo>
                    <a:pt x="23705" y="2272497"/>
                  </a:lnTo>
                  <a:cubicBezTo>
                    <a:pt x="17418" y="2272497"/>
                    <a:pt x="11389" y="2270000"/>
                    <a:pt x="6943" y="2265554"/>
                  </a:cubicBezTo>
                  <a:cubicBezTo>
                    <a:pt x="2497" y="2261109"/>
                    <a:pt x="0" y="2255079"/>
                    <a:pt x="0" y="2248792"/>
                  </a:cubicBezTo>
                  <a:lnTo>
                    <a:pt x="0" y="23705"/>
                  </a:lnTo>
                  <a:cubicBezTo>
                    <a:pt x="0" y="17418"/>
                    <a:pt x="2497" y="11389"/>
                    <a:pt x="6943" y="6943"/>
                  </a:cubicBezTo>
                  <a:cubicBezTo>
                    <a:pt x="11389" y="2497"/>
                    <a:pt x="17418" y="0"/>
                    <a:pt x="23705" y="0"/>
                  </a:cubicBezTo>
                  <a:close/>
                </a:path>
              </a:pathLst>
            </a:custGeom>
            <a:solidFill>
              <a:srgbClr val="FBF6F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386848" cy="23105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299253" y="2338875"/>
            <a:ext cx="14960047" cy="6185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56"/>
              </a:lnSpc>
              <a:spcBef>
                <a:spcPct val="0"/>
              </a:spcBef>
            </a:pPr>
            <a:r>
              <a:rPr lang="en-US" b="true" sz="7040" spc="-577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Your body has been communicating with you long before this presentation, please listen to it.</a:t>
            </a:r>
          </a:p>
          <a:p>
            <a:pPr algn="ctr">
              <a:lnSpc>
                <a:spcPts val="9856"/>
              </a:lnSpc>
              <a:spcBef>
                <a:spcPct val="0"/>
              </a:spcBef>
            </a:pPr>
          </a:p>
          <a:p>
            <a:pPr algn="ctr">
              <a:lnSpc>
                <a:spcPts val="9856"/>
              </a:lnSpc>
              <a:spcBef>
                <a:spcPct val="0"/>
              </a:spcBef>
            </a:pPr>
            <a:r>
              <a:rPr lang="en-US" b="true" sz="7040" spc="-577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Continue the Conversation.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119" t="-13910" r="-22856" b="-1401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916352"/>
            <a:ext cx="16461196" cy="8744005"/>
            <a:chOff x="0" y="0"/>
            <a:chExt cx="4335459" cy="23029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35459" cy="2302948"/>
            </a:xfrm>
            <a:custGeom>
              <a:avLst/>
              <a:gdLst/>
              <a:ahLst/>
              <a:cxnLst/>
              <a:rect r="r" b="b" t="t" l="l"/>
              <a:pathLst>
                <a:path h="2302948" w="4335459">
                  <a:moveTo>
                    <a:pt x="23986" y="0"/>
                  </a:moveTo>
                  <a:lnTo>
                    <a:pt x="4311473" y="0"/>
                  </a:lnTo>
                  <a:cubicBezTo>
                    <a:pt x="4317835" y="0"/>
                    <a:pt x="4323935" y="2527"/>
                    <a:pt x="4328434" y="7025"/>
                  </a:cubicBezTo>
                  <a:cubicBezTo>
                    <a:pt x="4332932" y="11524"/>
                    <a:pt x="4335459" y="17625"/>
                    <a:pt x="4335459" y="23986"/>
                  </a:cubicBezTo>
                  <a:lnTo>
                    <a:pt x="4335459" y="2278962"/>
                  </a:lnTo>
                  <a:cubicBezTo>
                    <a:pt x="4335459" y="2285323"/>
                    <a:pt x="4332932" y="2291424"/>
                    <a:pt x="4328434" y="2295923"/>
                  </a:cubicBezTo>
                  <a:cubicBezTo>
                    <a:pt x="4323935" y="2300421"/>
                    <a:pt x="4317835" y="2302948"/>
                    <a:pt x="4311473" y="2302948"/>
                  </a:cubicBezTo>
                  <a:lnTo>
                    <a:pt x="23986" y="2302948"/>
                  </a:lnTo>
                  <a:cubicBezTo>
                    <a:pt x="17625" y="2302948"/>
                    <a:pt x="11524" y="2300421"/>
                    <a:pt x="7025" y="2295923"/>
                  </a:cubicBezTo>
                  <a:cubicBezTo>
                    <a:pt x="2527" y="2291424"/>
                    <a:pt x="0" y="2285323"/>
                    <a:pt x="0" y="2278962"/>
                  </a:cubicBezTo>
                  <a:lnTo>
                    <a:pt x="0" y="23986"/>
                  </a:lnTo>
                  <a:cubicBezTo>
                    <a:pt x="0" y="17625"/>
                    <a:pt x="2527" y="11524"/>
                    <a:pt x="7025" y="7025"/>
                  </a:cubicBezTo>
                  <a:cubicBezTo>
                    <a:pt x="11524" y="2527"/>
                    <a:pt x="17625" y="0"/>
                    <a:pt x="23986" y="0"/>
                  </a:cubicBezTo>
                  <a:close/>
                </a:path>
              </a:pathLst>
            </a:custGeom>
            <a:solidFill>
              <a:srgbClr val="FBF6F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335459" cy="23410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516831" y="1237664"/>
            <a:ext cx="14723105" cy="4683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98"/>
              </a:lnSpc>
              <a:spcBef>
                <a:spcPct val="0"/>
              </a:spcBef>
            </a:pPr>
            <a:r>
              <a:rPr lang="en-US" b="true" sz="5356" spc="-439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THANK YOU FOR YOUR TIME!</a:t>
            </a:r>
          </a:p>
          <a:p>
            <a:pPr algn="ctr">
              <a:lnSpc>
                <a:spcPts val="7498"/>
              </a:lnSpc>
              <a:spcBef>
                <a:spcPct val="0"/>
              </a:spcBef>
            </a:pPr>
            <a:r>
              <a:rPr lang="en-US" b="true" sz="5356" spc="-439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CONNECT WITH US:</a:t>
            </a:r>
          </a:p>
          <a:p>
            <a:pPr algn="ctr">
              <a:lnSpc>
                <a:spcPts val="7498"/>
              </a:lnSpc>
              <a:spcBef>
                <a:spcPct val="0"/>
              </a:spcBef>
            </a:pPr>
            <a:r>
              <a:rPr lang="en-US" b="true" sz="5356" spc="-439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</a:p>
          <a:p>
            <a:pPr algn="ctr">
              <a:lnSpc>
                <a:spcPts val="7498"/>
              </a:lnSpc>
              <a:spcBef>
                <a:spcPct val="0"/>
              </a:spcBef>
            </a:pPr>
          </a:p>
          <a:p>
            <a:pPr algn="ctr">
              <a:lnSpc>
                <a:spcPts val="7498"/>
              </a:lnSpc>
              <a:spcBef>
                <a:spcPct val="0"/>
              </a:spcBef>
            </a:pP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2790211" y="3793895"/>
            <a:ext cx="5821118" cy="5821118"/>
          </a:xfrm>
          <a:prstGeom prst="rect">
            <a:avLst/>
          </a:prstGeom>
        </p:spPr>
      </p:pic>
      <p:sp>
        <p:nvSpPr>
          <p:cNvPr name="Freeform 8" id="8"/>
          <p:cNvSpPr/>
          <p:nvPr/>
        </p:nvSpPr>
        <p:spPr>
          <a:xfrm flipH="false" flipV="false" rot="0">
            <a:off x="10852653" y="4450708"/>
            <a:ext cx="4507494" cy="4507494"/>
          </a:xfrm>
          <a:custGeom>
            <a:avLst/>
            <a:gdLst/>
            <a:ahLst/>
            <a:cxnLst/>
            <a:rect r="r" b="b" t="t" l="l"/>
            <a:pathLst>
              <a:path h="4507494" w="4507494">
                <a:moveTo>
                  <a:pt x="0" y="0"/>
                </a:moveTo>
                <a:lnTo>
                  <a:pt x="4507494" y="0"/>
                </a:lnTo>
                <a:lnTo>
                  <a:pt x="4507494" y="4507493"/>
                </a:lnTo>
                <a:lnTo>
                  <a:pt x="0" y="45074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187695" y="3546127"/>
            <a:ext cx="5837410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 spc="-327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Dr. Lenecia Nickell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782065" y="3546127"/>
            <a:ext cx="5837410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 spc="-327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Siani Brown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31345" t="-18706" r="-68602" b="-2124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28661" y="763686"/>
            <a:ext cx="17230678" cy="9396064"/>
            <a:chOff x="0" y="0"/>
            <a:chExt cx="4538121" cy="247468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38121" cy="2474684"/>
            </a:xfrm>
            <a:custGeom>
              <a:avLst/>
              <a:gdLst/>
              <a:ahLst/>
              <a:cxnLst/>
              <a:rect r="r" b="b" t="t" l="l"/>
              <a:pathLst>
                <a:path h="2474684" w="4538121">
                  <a:moveTo>
                    <a:pt x="22915" y="0"/>
                  </a:moveTo>
                  <a:lnTo>
                    <a:pt x="4515206" y="0"/>
                  </a:lnTo>
                  <a:cubicBezTo>
                    <a:pt x="4527862" y="0"/>
                    <a:pt x="4538121" y="10259"/>
                    <a:pt x="4538121" y="22915"/>
                  </a:cubicBezTo>
                  <a:lnTo>
                    <a:pt x="4538121" y="2451769"/>
                  </a:lnTo>
                  <a:cubicBezTo>
                    <a:pt x="4538121" y="2464424"/>
                    <a:pt x="4527862" y="2474684"/>
                    <a:pt x="4515206" y="2474684"/>
                  </a:cubicBezTo>
                  <a:lnTo>
                    <a:pt x="22915" y="2474684"/>
                  </a:lnTo>
                  <a:cubicBezTo>
                    <a:pt x="10259" y="2474684"/>
                    <a:pt x="0" y="2464424"/>
                    <a:pt x="0" y="2451769"/>
                  </a:cubicBezTo>
                  <a:lnTo>
                    <a:pt x="0" y="22915"/>
                  </a:lnTo>
                  <a:cubicBezTo>
                    <a:pt x="0" y="10259"/>
                    <a:pt x="10259" y="0"/>
                    <a:pt x="22915" y="0"/>
                  </a:cubicBezTo>
                  <a:close/>
                </a:path>
              </a:pathLst>
            </a:custGeom>
            <a:solidFill>
              <a:srgbClr val="FBF6F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538121" cy="25127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0556865" y="3194346"/>
            <a:ext cx="5382504" cy="6341684"/>
          </a:xfrm>
          <a:custGeom>
            <a:avLst/>
            <a:gdLst/>
            <a:ahLst/>
            <a:cxnLst/>
            <a:rect r="r" b="b" t="t" l="l"/>
            <a:pathLst>
              <a:path h="6341684" w="5382504">
                <a:moveTo>
                  <a:pt x="0" y="0"/>
                </a:moveTo>
                <a:lnTo>
                  <a:pt x="5382504" y="0"/>
                </a:lnTo>
                <a:lnTo>
                  <a:pt x="5382504" y="6341684"/>
                </a:lnTo>
                <a:lnTo>
                  <a:pt x="0" y="63416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744695" y="963711"/>
            <a:ext cx="14798610" cy="182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6975"/>
              </a:lnSpc>
            </a:pPr>
            <a:r>
              <a:rPr lang="en-US" b="true" sz="7500" spc="-359">
                <a:solidFill>
                  <a:srgbClr val="2E2E2E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ABOUT ME: From Performance to Wellness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09781" y="2985869"/>
            <a:ext cx="6527471" cy="65501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2126" indent="-366063" lvl="1">
              <a:lnSpc>
                <a:spcPts val="4747"/>
              </a:lnSpc>
              <a:buFont typeface="Arial"/>
              <a:buChar char="•"/>
            </a:pPr>
            <a:r>
              <a:rPr lang="en-US" b="true" sz="3391" spc="-162">
                <a:solidFill>
                  <a:srgbClr val="2E2E2E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Former D1 Athlete</a:t>
            </a:r>
          </a:p>
          <a:p>
            <a:pPr algn="l" marL="732126" indent="-366063" lvl="1">
              <a:lnSpc>
                <a:spcPts val="4747"/>
              </a:lnSpc>
              <a:buFont typeface="Arial"/>
              <a:buChar char="•"/>
            </a:pPr>
            <a:r>
              <a:rPr lang="en-US" b="true" sz="3391" spc="-162">
                <a:solidFill>
                  <a:srgbClr val="2E2E2E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Master of Public Health Graduate</a:t>
            </a:r>
          </a:p>
          <a:p>
            <a:pPr algn="l" marL="732126" indent="-366063" lvl="1">
              <a:lnSpc>
                <a:spcPts val="4747"/>
              </a:lnSpc>
              <a:buFont typeface="Arial"/>
              <a:buChar char="•"/>
            </a:pPr>
            <a:r>
              <a:rPr lang="en-US" b="true" sz="3391" spc="-162">
                <a:solidFill>
                  <a:srgbClr val="2E2E2E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Wellness &amp; Nervous System Education</a:t>
            </a:r>
          </a:p>
          <a:p>
            <a:pPr algn="l" marL="732126" indent="-366063" lvl="1">
              <a:lnSpc>
                <a:spcPts val="4747"/>
              </a:lnSpc>
              <a:buFont typeface="Arial"/>
              <a:buChar char="•"/>
            </a:pPr>
            <a:r>
              <a:rPr lang="en-US" b="true" sz="3391" spc="-162">
                <a:solidFill>
                  <a:srgbClr val="2E2E2E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Sound + Immersive Health Exploration</a:t>
            </a:r>
          </a:p>
          <a:p>
            <a:pPr algn="l" marL="732126" indent="-366063" lvl="1">
              <a:lnSpc>
                <a:spcPts val="4747"/>
              </a:lnSpc>
              <a:buFont typeface="Arial"/>
              <a:buChar char="•"/>
            </a:pPr>
            <a:r>
              <a:rPr lang="en-US" b="true" sz="3391" spc="-162">
                <a:solidFill>
                  <a:srgbClr val="2E2E2E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Hormonal Health in Women Athletes</a:t>
            </a:r>
          </a:p>
          <a:p>
            <a:pPr algn="l" marL="732126" indent="-366063" lvl="1">
              <a:lnSpc>
                <a:spcPts val="4747"/>
              </a:lnSpc>
              <a:buFont typeface="Arial"/>
              <a:buChar char="•"/>
            </a:pPr>
            <a:r>
              <a:rPr lang="en-US" b="true" sz="3391" spc="-162">
                <a:solidFill>
                  <a:srgbClr val="2E2E2E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Research on Black Student Athlete Holistic Well-Being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3459738">
            <a:off x="-92996" y="-5333659"/>
            <a:ext cx="18473992" cy="20954318"/>
          </a:xfrm>
          <a:custGeom>
            <a:avLst/>
            <a:gdLst/>
            <a:ahLst/>
            <a:cxnLst/>
            <a:rect r="r" b="b" t="t" l="l"/>
            <a:pathLst>
              <a:path h="20954318" w="18473992">
                <a:moveTo>
                  <a:pt x="18473992" y="15451718"/>
                </a:moveTo>
                <a:lnTo>
                  <a:pt x="8691591" y="0"/>
                </a:lnTo>
                <a:lnTo>
                  <a:pt x="0" y="5502600"/>
                </a:lnTo>
                <a:lnTo>
                  <a:pt x="9782401" y="20954318"/>
                </a:lnTo>
                <a:lnTo>
                  <a:pt x="18473992" y="15451718"/>
                </a:lnTo>
                <a:close/>
              </a:path>
            </a:pathLst>
          </a:custGeom>
          <a:blipFill>
            <a:blip r:embed="rId2"/>
            <a:stretch>
              <a:fillRect l="-4627" t="-16368" r="-17130" b="-1720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35119" y="573106"/>
            <a:ext cx="17017761" cy="9140788"/>
            <a:chOff x="0" y="0"/>
            <a:chExt cx="4482044" cy="24074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82044" cy="2407450"/>
            </a:xfrm>
            <a:custGeom>
              <a:avLst/>
              <a:gdLst/>
              <a:ahLst/>
              <a:cxnLst/>
              <a:rect r="r" b="b" t="t" l="l"/>
              <a:pathLst>
                <a:path h="2407450" w="4482044">
                  <a:moveTo>
                    <a:pt x="18197" y="0"/>
                  </a:moveTo>
                  <a:lnTo>
                    <a:pt x="4463847" y="0"/>
                  </a:lnTo>
                  <a:cubicBezTo>
                    <a:pt x="4468673" y="0"/>
                    <a:pt x="4473302" y="1917"/>
                    <a:pt x="4476714" y="5330"/>
                  </a:cubicBezTo>
                  <a:cubicBezTo>
                    <a:pt x="4480127" y="8743"/>
                    <a:pt x="4482044" y="13371"/>
                    <a:pt x="4482044" y="18197"/>
                  </a:cubicBezTo>
                  <a:lnTo>
                    <a:pt x="4482044" y="2389253"/>
                  </a:lnTo>
                  <a:cubicBezTo>
                    <a:pt x="4482044" y="2394079"/>
                    <a:pt x="4480127" y="2398708"/>
                    <a:pt x="4476714" y="2402120"/>
                  </a:cubicBezTo>
                  <a:cubicBezTo>
                    <a:pt x="4473302" y="2405533"/>
                    <a:pt x="4468673" y="2407450"/>
                    <a:pt x="4463847" y="2407450"/>
                  </a:cubicBezTo>
                  <a:lnTo>
                    <a:pt x="18197" y="2407450"/>
                  </a:lnTo>
                  <a:cubicBezTo>
                    <a:pt x="13371" y="2407450"/>
                    <a:pt x="8743" y="2405533"/>
                    <a:pt x="5330" y="2402120"/>
                  </a:cubicBezTo>
                  <a:cubicBezTo>
                    <a:pt x="1917" y="2398708"/>
                    <a:pt x="0" y="2394079"/>
                    <a:pt x="0" y="2389253"/>
                  </a:cubicBezTo>
                  <a:lnTo>
                    <a:pt x="0" y="18197"/>
                  </a:lnTo>
                  <a:cubicBezTo>
                    <a:pt x="0" y="13371"/>
                    <a:pt x="1917" y="8743"/>
                    <a:pt x="5330" y="5330"/>
                  </a:cubicBezTo>
                  <a:cubicBezTo>
                    <a:pt x="8743" y="1917"/>
                    <a:pt x="13371" y="0"/>
                    <a:pt x="18197" y="0"/>
                  </a:cubicBezTo>
                  <a:close/>
                </a:path>
              </a:pathLst>
            </a:custGeom>
            <a:solidFill>
              <a:srgbClr val="FCF9F7">
                <a:alpha val="8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82044" cy="2464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5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6348280" y="1472674"/>
            <a:ext cx="2883932" cy="1053946"/>
          </a:xfrm>
          <a:custGeom>
            <a:avLst/>
            <a:gdLst/>
            <a:ahLst/>
            <a:cxnLst/>
            <a:rect r="r" b="b" t="t" l="l"/>
            <a:pathLst>
              <a:path h="1053946" w="2883932">
                <a:moveTo>
                  <a:pt x="0" y="0"/>
                </a:moveTo>
                <a:lnTo>
                  <a:pt x="2883932" y="0"/>
                </a:lnTo>
                <a:lnTo>
                  <a:pt x="2883932" y="1053946"/>
                </a:lnTo>
                <a:lnTo>
                  <a:pt x="0" y="105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888296" y="7198755"/>
            <a:ext cx="3986015" cy="2660665"/>
          </a:xfrm>
          <a:custGeom>
            <a:avLst/>
            <a:gdLst/>
            <a:ahLst/>
            <a:cxnLst/>
            <a:rect r="r" b="b" t="t" l="l"/>
            <a:pathLst>
              <a:path h="2660665" w="3986015">
                <a:moveTo>
                  <a:pt x="0" y="0"/>
                </a:moveTo>
                <a:lnTo>
                  <a:pt x="3986014" y="0"/>
                </a:lnTo>
                <a:lnTo>
                  <a:pt x="3986014" y="2660664"/>
                </a:lnTo>
                <a:lnTo>
                  <a:pt x="0" y="26606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888296" y="3896589"/>
            <a:ext cx="3986015" cy="2491259"/>
          </a:xfrm>
          <a:custGeom>
            <a:avLst/>
            <a:gdLst/>
            <a:ahLst/>
            <a:cxnLst/>
            <a:rect r="r" b="b" t="t" l="l"/>
            <a:pathLst>
              <a:path h="2491259" w="3986015">
                <a:moveTo>
                  <a:pt x="0" y="0"/>
                </a:moveTo>
                <a:lnTo>
                  <a:pt x="3986014" y="0"/>
                </a:lnTo>
                <a:lnTo>
                  <a:pt x="3986014" y="2491259"/>
                </a:lnTo>
                <a:lnTo>
                  <a:pt x="0" y="24912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479225" y="503027"/>
            <a:ext cx="2766120" cy="969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79"/>
              </a:lnSpc>
              <a:spcBef>
                <a:spcPct val="0"/>
              </a:spcBef>
            </a:pPr>
            <a:r>
              <a:rPr lang="en-US" sz="569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Receipts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0" y="1980767"/>
            <a:ext cx="17028498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Dr. Lenecia Nickell, LPCC-S, CMPC, LPC-S, LMHC, RPT-S, NCC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708748" y="3279342"/>
            <a:ext cx="10870505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PhD in Counselor Education and Supervision from Adams State Univeristy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708748" y="4320742"/>
            <a:ext cx="10870505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“Doctorial” Dissertation Topic: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017791" y="4923992"/>
            <a:ext cx="10870505" cy="1289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Nickell, L. D. (2024). Early Mental Health Interventions in a College Athletics Department: The Implications of the Development of an Embedded Mental Health Unit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57963" y="6491931"/>
            <a:ext cx="11665035" cy="3082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35690" indent="-317845" lvl="1">
              <a:lnSpc>
                <a:spcPts val="4122"/>
              </a:lnSpc>
              <a:buFont typeface="Arial"/>
              <a:buChar char="•"/>
            </a:pPr>
            <a:r>
              <a:rPr lang="en-US" sz="2944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Licensed Professional Clinical Counselor - Supervisor (Ohio)</a:t>
            </a:r>
          </a:p>
          <a:p>
            <a:pPr algn="l" marL="635690" indent="-317845" lvl="1">
              <a:lnSpc>
                <a:spcPts val="4122"/>
              </a:lnSpc>
              <a:buFont typeface="Arial"/>
              <a:buChar char="•"/>
            </a:pPr>
            <a:r>
              <a:rPr lang="en-US" sz="2944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Certified Mental Performance Consultant</a:t>
            </a:r>
          </a:p>
          <a:p>
            <a:pPr algn="l" marL="635690" indent="-317845" lvl="1">
              <a:lnSpc>
                <a:spcPts val="4122"/>
              </a:lnSpc>
              <a:buFont typeface="Arial"/>
              <a:buChar char="•"/>
            </a:pPr>
            <a:r>
              <a:rPr lang="en-US" sz="2944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Licensed Professional Counselor - Supervisor (Texas &amp; Louisiana)</a:t>
            </a:r>
          </a:p>
          <a:p>
            <a:pPr algn="l" marL="635690" indent="-317845" lvl="1">
              <a:lnSpc>
                <a:spcPts val="4122"/>
              </a:lnSpc>
              <a:buFont typeface="Arial"/>
              <a:buChar char="•"/>
            </a:pPr>
            <a:r>
              <a:rPr lang="en-US" sz="2944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Licensed Mental Health Counselor (Indiana)</a:t>
            </a:r>
          </a:p>
          <a:p>
            <a:pPr algn="l" marL="635690" indent="-317845" lvl="1">
              <a:lnSpc>
                <a:spcPts val="4122"/>
              </a:lnSpc>
              <a:buFont typeface="Arial"/>
              <a:buChar char="•"/>
            </a:pPr>
            <a:r>
              <a:rPr lang="en-US" sz="2944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Registered Play Therapist - Supervisor</a:t>
            </a:r>
          </a:p>
          <a:p>
            <a:pPr algn="l" marL="635690" indent="-317845" lvl="1">
              <a:lnSpc>
                <a:spcPts val="4122"/>
              </a:lnSpc>
              <a:buFont typeface="Arial"/>
              <a:buChar char="•"/>
            </a:pPr>
            <a:r>
              <a:rPr lang="en-US" sz="2944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National Certified Counselor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0" y="2612592"/>
            <a:ext cx="17028498" cy="41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Associate AD, Sport Psychology and Wellness, University of Cincinnati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31345" t="-18706" r="-68602" b="-2124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98104" y="443342"/>
            <a:ext cx="17135244" cy="9648649"/>
            <a:chOff x="0" y="0"/>
            <a:chExt cx="4512986" cy="254120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12986" cy="2541208"/>
            </a:xfrm>
            <a:custGeom>
              <a:avLst/>
              <a:gdLst/>
              <a:ahLst/>
              <a:cxnLst/>
              <a:rect r="r" b="b" t="t" l="l"/>
              <a:pathLst>
                <a:path h="2541208" w="4512986">
                  <a:moveTo>
                    <a:pt x="23042" y="0"/>
                  </a:moveTo>
                  <a:lnTo>
                    <a:pt x="4489944" y="0"/>
                  </a:lnTo>
                  <a:cubicBezTo>
                    <a:pt x="4502670" y="0"/>
                    <a:pt x="4512986" y="10316"/>
                    <a:pt x="4512986" y="23042"/>
                  </a:cubicBezTo>
                  <a:lnTo>
                    <a:pt x="4512986" y="2518166"/>
                  </a:lnTo>
                  <a:cubicBezTo>
                    <a:pt x="4512986" y="2530892"/>
                    <a:pt x="4502670" y="2541208"/>
                    <a:pt x="4489944" y="2541208"/>
                  </a:cubicBezTo>
                  <a:lnTo>
                    <a:pt x="23042" y="2541208"/>
                  </a:lnTo>
                  <a:cubicBezTo>
                    <a:pt x="10316" y="2541208"/>
                    <a:pt x="0" y="2530892"/>
                    <a:pt x="0" y="2518166"/>
                  </a:cubicBezTo>
                  <a:lnTo>
                    <a:pt x="0" y="23042"/>
                  </a:lnTo>
                  <a:cubicBezTo>
                    <a:pt x="0" y="10316"/>
                    <a:pt x="10316" y="0"/>
                    <a:pt x="23042" y="0"/>
                  </a:cubicBezTo>
                  <a:close/>
                </a:path>
              </a:pathLst>
            </a:custGeom>
            <a:solidFill>
              <a:srgbClr val="FBF6F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512986" cy="25983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 marL="690872" indent="-345436" lvl="1">
                <a:lnSpc>
                  <a:spcPts val="4479"/>
                </a:lnSpc>
                <a:buFont typeface="Arial"/>
                <a:buChar char="•"/>
              </a:pPr>
              <a:r>
                <a:rPr lang="en-US" sz="3199">
                  <a:solidFill>
                    <a:srgbClr val="00000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The NCAA promotes a holistic student-athlete model that emphasizes mental, physical, and emotional wellbeing but findings demonstrate that this is not practiced</a:t>
              </a:r>
            </a:p>
            <a:p>
              <a:pPr algn="l">
                <a:lnSpc>
                  <a:spcPts val="4479"/>
                </a:lnSpc>
              </a:pPr>
            </a:p>
            <a:p>
              <a:pPr algn="l" marL="690872" indent="-345436" lvl="1">
                <a:lnSpc>
                  <a:spcPts val="4479"/>
                </a:lnSpc>
                <a:buFont typeface="Arial"/>
                <a:buChar char="•"/>
              </a:pPr>
              <a:r>
                <a:rPr lang="en-US" sz="3199">
                  <a:solidFill>
                    <a:srgbClr val="00000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Many wellness initiatives and support systems continue to vary across institutions, creating inconsistencies in care and access</a:t>
              </a:r>
            </a:p>
            <a:p>
              <a:pPr algn="l">
                <a:lnSpc>
                  <a:spcPts val="4479"/>
                </a:lnSpc>
              </a:pPr>
            </a:p>
            <a:p>
              <a:pPr algn="l" marL="690872" indent="-345436" lvl="1">
                <a:lnSpc>
                  <a:spcPts val="4479"/>
                </a:lnSpc>
                <a:buFont typeface="Arial"/>
                <a:buChar char="•"/>
              </a:pPr>
              <a:r>
                <a:rPr lang="en-US" sz="3199">
                  <a:solidFill>
                    <a:srgbClr val="00000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When wellness support is left to institutional interpretation, inequities in student-athlete care can widen</a:t>
              </a:r>
            </a:p>
            <a:p>
              <a:pPr algn="l">
                <a:lnSpc>
                  <a:spcPts val="4479"/>
                </a:lnSpc>
              </a:pPr>
            </a:p>
            <a:p>
              <a:pPr algn="l" marL="690872" indent="-345436" lvl="1">
                <a:lnSpc>
                  <a:spcPts val="4479"/>
                </a:lnSpc>
                <a:buFont typeface="Arial"/>
                <a:buChar char="•"/>
              </a:pPr>
              <a:r>
                <a:rPr lang="en-US" sz="3199">
                  <a:solidFill>
                    <a:srgbClr val="00000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There are no consequences or audits to demonstrate competence in care for The Black Student Athlete</a:t>
              </a:r>
            </a:p>
            <a:p>
              <a:pPr algn="l">
                <a:lnSpc>
                  <a:spcPts val="4479"/>
                </a:lnSpc>
              </a:pPr>
            </a:p>
            <a:p>
              <a:pPr algn="l" marL="690872" indent="-345436" lvl="1">
                <a:lnSpc>
                  <a:spcPts val="4479"/>
                </a:lnSpc>
                <a:buFont typeface="Arial"/>
                <a:buChar char="•"/>
              </a:pPr>
              <a:r>
                <a:rPr lang="en-US" sz="3199">
                  <a:solidFill>
                    <a:srgbClr val="00000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The Black-Student Athlete &amp; professionals are left to bear the burden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188343" y="524509"/>
            <a:ext cx="17436792" cy="903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19"/>
              </a:lnSpc>
              <a:spcBef>
                <a:spcPct val="0"/>
              </a:spcBef>
            </a:pPr>
            <a:r>
              <a:rPr lang="en-US" b="true" sz="5299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Wellness, Policy &amp; Institutional Responsibility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31345" t="-18706" r="-68602" b="-2124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43998" y="1028700"/>
            <a:ext cx="16354767" cy="8424719"/>
            <a:chOff x="0" y="0"/>
            <a:chExt cx="4307428" cy="221885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07428" cy="2218856"/>
            </a:xfrm>
            <a:custGeom>
              <a:avLst/>
              <a:gdLst/>
              <a:ahLst/>
              <a:cxnLst/>
              <a:rect r="r" b="b" t="t" l="l"/>
              <a:pathLst>
                <a:path h="2218856" w="4307428">
                  <a:moveTo>
                    <a:pt x="24142" y="0"/>
                  </a:moveTo>
                  <a:lnTo>
                    <a:pt x="4283286" y="0"/>
                  </a:lnTo>
                  <a:cubicBezTo>
                    <a:pt x="4296620" y="0"/>
                    <a:pt x="4307428" y="10809"/>
                    <a:pt x="4307428" y="24142"/>
                  </a:cubicBezTo>
                  <a:lnTo>
                    <a:pt x="4307428" y="2194714"/>
                  </a:lnTo>
                  <a:cubicBezTo>
                    <a:pt x="4307428" y="2208047"/>
                    <a:pt x="4296620" y="2218856"/>
                    <a:pt x="4283286" y="2218856"/>
                  </a:cubicBezTo>
                  <a:lnTo>
                    <a:pt x="24142" y="2218856"/>
                  </a:lnTo>
                  <a:cubicBezTo>
                    <a:pt x="10809" y="2218856"/>
                    <a:pt x="0" y="2208047"/>
                    <a:pt x="0" y="2194714"/>
                  </a:cubicBezTo>
                  <a:lnTo>
                    <a:pt x="0" y="24142"/>
                  </a:lnTo>
                  <a:cubicBezTo>
                    <a:pt x="0" y="10809"/>
                    <a:pt x="10809" y="0"/>
                    <a:pt x="24142" y="0"/>
                  </a:cubicBezTo>
                  <a:close/>
                </a:path>
              </a:pathLst>
            </a:custGeom>
            <a:solidFill>
              <a:srgbClr val="FBF6F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307428" cy="22569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341432" y="2507303"/>
            <a:ext cx="14323641" cy="4688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06"/>
              </a:lnSpc>
              <a:spcBef>
                <a:spcPct val="0"/>
              </a:spcBef>
            </a:pPr>
            <a:r>
              <a:rPr lang="en-US" b="true" sz="6647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HOW DOES YOUR BODY COMMUNICATE  TO YOU WHEN IT’S STRESSED? WHAT ARE THE SIGNS YOU RECOGNIZE?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831" t="-32145" r="-22726" b="-3625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12364" y="933788"/>
            <a:ext cx="16644842" cy="8920003"/>
            <a:chOff x="0" y="0"/>
            <a:chExt cx="4383827" cy="234930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383827" cy="2349301"/>
            </a:xfrm>
            <a:custGeom>
              <a:avLst/>
              <a:gdLst/>
              <a:ahLst/>
              <a:cxnLst/>
              <a:rect r="r" b="b" t="t" l="l"/>
              <a:pathLst>
                <a:path h="2349301" w="4383827">
                  <a:moveTo>
                    <a:pt x="23721" y="0"/>
                  </a:moveTo>
                  <a:lnTo>
                    <a:pt x="4360105" y="0"/>
                  </a:lnTo>
                  <a:cubicBezTo>
                    <a:pt x="4373206" y="0"/>
                    <a:pt x="4383827" y="10620"/>
                    <a:pt x="4383827" y="23721"/>
                  </a:cubicBezTo>
                  <a:lnTo>
                    <a:pt x="4383827" y="2325580"/>
                  </a:lnTo>
                  <a:cubicBezTo>
                    <a:pt x="4383827" y="2331871"/>
                    <a:pt x="4381328" y="2337905"/>
                    <a:pt x="4376879" y="2342353"/>
                  </a:cubicBezTo>
                  <a:cubicBezTo>
                    <a:pt x="4372430" y="2346802"/>
                    <a:pt x="4366397" y="2349301"/>
                    <a:pt x="4360105" y="2349301"/>
                  </a:cubicBezTo>
                  <a:lnTo>
                    <a:pt x="23721" y="2349301"/>
                  </a:lnTo>
                  <a:cubicBezTo>
                    <a:pt x="17430" y="2349301"/>
                    <a:pt x="11396" y="2346802"/>
                    <a:pt x="6948" y="2342353"/>
                  </a:cubicBezTo>
                  <a:cubicBezTo>
                    <a:pt x="2499" y="2337905"/>
                    <a:pt x="0" y="2331871"/>
                    <a:pt x="0" y="2325580"/>
                  </a:cubicBezTo>
                  <a:lnTo>
                    <a:pt x="0" y="23721"/>
                  </a:lnTo>
                  <a:cubicBezTo>
                    <a:pt x="0" y="17430"/>
                    <a:pt x="2499" y="11396"/>
                    <a:pt x="6948" y="6948"/>
                  </a:cubicBezTo>
                  <a:cubicBezTo>
                    <a:pt x="11396" y="2499"/>
                    <a:pt x="17430" y="0"/>
                    <a:pt x="23721" y="0"/>
                  </a:cubicBezTo>
                  <a:close/>
                </a:path>
              </a:pathLst>
            </a:custGeom>
            <a:solidFill>
              <a:srgbClr val="FBF6F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383827" cy="238740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929567" y="1143338"/>
            <a:ext cx="14608836" cy="1955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7444"/>
              </a:lnSpc>
            </a:pPr>
            <a:r>
              <a:rPr lang="en-US" b="true" sz="8005" spc="-384">
                <a:solidFill>
                  <a:srgbClr val="2E2E2E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YOUR BODY KEEPS THE SCORE BEFORE THE MIND DOES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731124" y="3779239"/>
            <a:ext cx="6782764" cy="2418434"/>
            <a:chOff x="0" y="0"/>
            <a:chExt cx="2252840" cy="80326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252840" cy="803263"/>
            </a:xfrm>
            <a:custGeom>
              <a:avLst/>
              <a:gdLst/>
              <a:ahLst/>
              <a:cxnLst/>
              <a:rect r="r" b="b" t="t" l="l"/>
              <a:pathLst>
                <a:path h="803263" w="2252840">
                  <a:moveTo>
                    <a:pt x="58212" y="0"/>
                  </a:moveTo>
                  <a:lnTo>
                    <a:pt x="2194628" y="0"/>
                  </a:lnTo>
                  <a:cubicBezTo>
                    <a:pt x="2210067" y="0"/>
                    <a:pt x="2224874" y="6133"/>
                    <a:pt x="2235790" y="17050"/>
                  </a:cubicBezTo>
                  <a:cubicBezTo>
                    <a:pt x="2246707" y="27967"/>
                    <a:pt x="2252840" y="42773"/>
                    <a:pt x="2252840" y="58212"/>
                  </a:cubicBezTo>
                  <a:lnTo>
                    <a:pt x="2252840" y="745051"/>
                  </a:lnTo>
                  <a:cubicBezTo>
                    <a:pt x="2252840" y="760490"/>
                    <a:pt x="2246707" y="775297"/>
                    <a:pt x="2235790" y="786213"/>
                  </a:cubicBezTo>
                  <a:cubicBezTo>
                    <a:pt x="2224874" y="797130"/>
                    <a:pt x="2210067" y="803263"/>
                    <a:pt x="2194628" y="803263"/>
                  </a:cubicBezTo>
                  <a:lnTo>
                    <a:pt x="58212" y="803263"/>
                  </a:lnTo>
                  <a:cubicBezTo>
                    <a:pt x="42773" y="803263"/>
                    <a:pt x="27967" y="797130"/>
                    <a:pt x="17050" y="786213"/>
                  </a:cubicBezTo>
                  <a:cubicBezTo>
                    <a:pt x="6133" y="775297"/>
                    <a:pt x="0" y="760490"/>
                    <a:pt x="0" y="745051"/>
                  </a:cubicBezTo>
                  <a:lnTo>
                    <a:pt x="0" y="58212"/>
                  </a:lnTo>
                  <a:cubicBezTo>
                    <a:pt x="0" y="42773"/>
                    <a:pt x="6133" y="27967"/>
                    <a:pt x="17050" y="17050"/>
                  </a:cubicBezTo>
                  <a:cubicBezTo>
                    <a:pt x="27967" y="6133"/>
                    <a:pt x="42773" y="0"/>
                    <a:pt x="58212" y="0"/>
                  </a:cubicBezTo>
                  <a:close/>
                </a:path>
              </a:pathLst>
            </a:custGeom>
            <a:solidFill>
              <a:srgbClr val="FFA87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85725"/>
              <a:ext cx="2252840" cy="7175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929567" y="3690703"/>
            <a:ext cx="7214433" cy="2622466"/>
            <a:chOff x="0" y="0"/>
            <a:chExt cx="2396216" cy="87103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396216" cy="871031"/>
            </a:xfrm>
            <a:custGeom>
              <a:avLst/>
              <a:gdLst/>
              <a:ahLst/>
              <a:cxnLst/>
              <a:rect r="r" b="b" t="t" l="l"/>
              <a:pathLst>
                <a:path h="871031" w="2396216">
                  <a:moveTo>
                    <a:pt x="54729" y="0"/>
                  </a:moveTo>
                  <a:lnTo>
                    <a:pt x="2341487" y="0"/>
                  </a:lnTo>
                  <a:cubicBezTo>
                    <a:pt x="2371713" y="0"/>
                    <a:pt x="2396216" y="24503"/>
                    <a:pt x="2396216" y="54729"/>
                  </a:cubicBezTo>
                  <a:lnTo>
                    <a:pt x="2396216" y="816302"/>
                  </a:lnTo>
                  <a:cubicBezTo>
                    <a:pt x="2396216" y="830817"/>
                    <a:pt x="2390450" y="844738"/>
                    <a:pt x="2380186" y="855001"/>
                  </a:cubicBezTo>
                  <a:cubicBezTo>
                    <a:pt x="2369922" y="865265"/>
                    <a:pt x="2356002" y="871031"/>
                    <a:pt x="2341487" y="871031"/>
                  </a:cubicBezTo>
                  <a:lnTo>
                    <a:pt x="54729" y="871031"/>
                  </a:lnTo>
                  <a:cubicBezTo>
                    <a:pt x="24503" y="871031"/>
                    <a:pt x="0" y="846528"/>
                    <a:pt x="0" y="816302"/>
                  </a:cubicBezTo>
                  <a:lnTo>
                    <a:pt x="0" y="54729"/>
                  </a:lnTo>
                  <a:cubicBezTo>
                    <a:pt x="0" y="24503"/>
                    <a:pt x="24503" y="0"/>
                    <a:pt x="54729" y="0"/>
                  </a:cubicBezTo>
                  <a:close/>
                </a:path>
              </a:pathLst>
            </a:custGeom>
            <a:solidFill>
              <a:srgbClr val="FFC875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85725"/>
              <a:ext cx="2396216" cy="7853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347063" y="6569263"/>
            <a:ext cx="7775442" cy="2842258"/>
            <a:chOff x="0" y="0"/>
            <a:chExt cx="2582551" cy="94403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582551" cy="944033"/>
            </a:xfrm>
            <a:custGeom>
              <a:avLst/>
              <a:gdLst/>
              <a:ahLst/>
              <a:cxnLst/>
              <a:rect r="r" b="b" t="t" l="l"/>
              <a:pathLst>
                <a:path h="944033" w="2582551">
                  <a:moveTo>
                    <a:pt x="50780" y="0"/>
                  </a:moveTo>
                  <a:lnTo>
                    <a:pt x="2531771" y="0"/>
                  </a:lnTo>
                  <a:cubicBezTo>
                    <a:pt x="2545238" y="0"/>
                    <a:pt x="2558155" y="5350"/>
                    <a:pt x="2567678" y="14873"/>
                  </a:cubicBezTo>
                  <a:cubicBezTo>
                    <a:pt x="2577201" y="24396"/>
                    <a:pt x="2582551" y="37312"/>
                    <a:pt x="2582551" y="50780"/>
                  </a:cubicBezTo>
                  <a:lnTo>
                    <a:pt x="2582551" y="893253"/>
                  </a:lnTo>
                  <a:cubicBezTo>
                    <a:pt x="2582551" y="906721"/>
                    <a:pt x="2577201" y="919637"/>
                    <a:pt x="2567678" y="929160"/>
                  </a:cubicBezTo>
                  <a:cubicBezTo>
                    <a:pt x="2558155" y="938683"/>
                    <a:pt x="2545238" y="944033"/>
                    <a:pt x="2531771" y="944033"/>
                  </a:cubicBezTo>
                  <a:lnTo>
                    <a:pt x="50780" y="944033"/>
                  </a:lnTo>
                  <a:cubicBezTo>
                    <a:pt x="37312" y="944033"/>
                    <a:pt x="24396" y="938683"/>
                    <a:pt x="14873" y="929160"/>
                  </a:cubicBezTo>
                  <a:cubicBezTo>
                    <a:pt x="5350" y="919637"/>
                    <a:pt x="0" y="906721"/>
                    <a:pt x="0" y="893253"/>
                  </a:cubicBezTo>
                  <a:lnTo>
                    <a:pt x="0" y="50780"/>
                  </a:lnTo>
                  <a:cubicBezTo>
                    <a:pt x="0" y="37312"/>
                    <a:pt x="5350" y="24396"/>
                    <a:pt x="14873" y="14873"/>
                  </a:cubicBezTo>
                  <a:cubicBezTo>
                    <a:pt x="24396" y="5350"/>
                    <a:pt x="37312" y="0"/>
                    <a:pt x="50780" y="0"/>
                  </a:cubicBezTo>
                  <a:close/>
                </a:path>
              </a:pathLst>
            </a:custGeom>
            <a:solidFill>
              <a:srgbClr val="EF636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85725"/>
              <a:ext cx="2582551" cy="85830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25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5823340" y="6932294"/>
            <a:ext cx="6822890" cy="2592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6"/>
              </a:lnSpc>
            </a:pPr>
            <a:r>
              <a:rPr lang="en-US" b="true" sz="3697" spc="-303">
                <a:solidFill>
                  <a:srgbClr val="2E2E2E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Small wellness practices can improve regulation and recovery especially as professionals </a:t>
            </a:r>
          </a:p>
          <a:p>
            <a:pPr algn="ctr">
              <a:lnSpc>
                <a:spcPts val="5176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513436" y="4004696"/>
            <a:ext cx="6365052" cy="207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14"/>
              </a:lnSpc>
              <a:spcBef>
                <a:spcPct val="0"/>
              </a:spcBef>
            </a:pPr>
            <a:r>
              <a:rPr lang="en-US" b="true" sz="3938" spc="-322">
                <a:solidFill>
                  <a:srgbClr val="2E2E2E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We learn how to push through stress as Black Individuals (Epigenetics)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986248" y="4121692"/>
            <a:ext cx="6272517" cy="1420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25"/>
              </a:lnSpc>
              <a:spcBef>
                <a:spcPct val="0"/>
              </a:spcBef>
            </a:pPr>
            <a:r>
              <a:rPr lang="en-US" b="true" sz="4089" spc="-335">
                <a:solidFill>
                  <a:srgbClr val="2E2E2E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Stress shows up physically, emotionally, and mentally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119" t="-13910" r="-22856" b="-1401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6F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869949" y="1387222"/>
            <a:ext cx="14548102" cy="1847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6975"/>
              </a:lnSpc>
            </a:pPr>
            <a:r>
              <a:rPr lang="en-US" b="true" sz="7500" spc="-359">
                <a:solidFill>
                  <a:srgbClr val="2E2E2E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THE NERVOUS SYSTEM IS ALWAYS LISTENING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735797" y="3393061"/>
            <a:ext cx="10773861" cy="1539350"/>
            <a:chOff x="0" y="0"/>
            <a:chExt cx="2034120" cy="29063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034120" cy="290632"/>
            </a:xfrm>
            <a:custGeom>
              <a:avLst/>
              <a:gdLst/>
              <a:ahLst/>
              <a:cxnLst/>
              <a:rect r="r" b="b" t="t" l="l"/>
              <a:pathLst>
                <a:path h="290632" w="2034120">
                  <a:moveTo>
                    <a:pt x="17246" y="0"/>
                  </a:moveTo>
                  <a:lnTo>
                    <a:pt x="2016874" y="0"/>
                  </a:lnTo>
                  <a:cubicBezTo>
                    <a:pt x="2021448" y="0"/>
                    <a:pt x="2025835" y="1817"/>
                    <a:pt x="2029069" y="5051"/>
                  </a:cubicBezTo>
                  <a:cubicBezTo>
                    <a:pt x="2032303" y="8285"/>
                    <a:pt x="2034120" y="12672"/>
                    <a:pt x="2034120" y="17246"/>
                  </a:cubicBezTo>
                  <a:lnTo>
                    <a:pt x="2034120" y="273386"/>
                  </a:lnTo>
                  <a:cubicBezTo>
                    <a:pt x="2034120" y="277959"/>
                    <a:pt x="2032303" y="282346"/>
                    <a:pt x="2029069" y="285580"/>
                  </a:cubicBezTo>
                  <a:cubicBezTo>
                    <a:pt x="2025835" y="288815"/>
                    <a:pt x="2021448" y="290632"/>
                    <a:pt x="2016874" y="290632"/>
                  </a:cubicBezTo>
                  <a:lnTo>
                    <a:pt x="17246" y="290632"/>
                  </a:lnTo>
                  <a:cubicBezTo>
                    <a:pt x="12672" y="290632"/>
                    <a:pt x="8285" y="288815"/>
                    <a:pt x="5051" y="285580"/>
                  </a:cubicBezTo>
                  <a:cubicBezTo>
                    <a:pt x="1817" y="282346"/>
                    <a:pt x="0" y="277959"/>
                    <a:pt x="0" y="273386"/>
                  </a:cubicBezTo>
                  <a:lnTo>
                    <a:pt x="0" y="17246"/>
                  </a:lnTo>
                  <a:cubicBezTo>
                    <a:pt x="0" y="12672"/>
                    <a:pt x="1817" y="8285"/>
                    <a:pt x="5051" y="5051"/>
                  </a:cubicBezTo>
                  <a:cubicBezTo>
                    <a:pt x="8285" y="1817"/>
                    <a:pt x="12672" y="0"/>
                    <a:pt x="17246" y="0"/>
                  </a:cubicBezTo>
                  <a:close/>
                </a:path>
              </a:pathLst>
            </a:custGeom>
            <a:solidFill>
              <a:srgbClr val="EBC2D7"/>
            </a:solidFill>
            <a:ln cap="rnd">
              <a:noFill/>
              <a:prstDash val="solid"/>
              <a:round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0"/>
              <a:ext cx="2034120" cy="2906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5017478" y="3549138"/>
            <a:ext cx="10707167" cy="1109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52"/>
              </a:lnSpc>
            </a:pPr>
            <a:r>
              <a:rPr lang="en-US" b="true" sz="318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Ignoring bodily needs does not erase stress. The body still registers it. Each time you ignore your own needs.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2955723" y="3393061"/>
            <a:ext cx="1488671" cy="1488671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BC2D7"/>
            </a:solidFill>
            <a:ln cap="sq">
              <a:noFill/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3207628" y="3776559"/>
            <a:ext cx="98486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799" spc="16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01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4735797" y="5148062"/>
            <a:ext cx="10596480" cy="1488671"/>
            <a:chOff x="0" y="0"/>
            <a:chExt cx="2000630" cy="28106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00630" cy="281063"/>
            </a:xfrm>
            <a:custGeom>
              <a:avLst/>
              <a:gdLst/>
              <a:ahLst/>
              <a:cxnLst/>
              <a:rect r="r" b="b" t="t" l="l"/>
              <a:pathLst>
                <a:path h="281063" w="2000630">
                  <a:moveTo>
                    <a:pt x="17535" y="0"/>
                  </a:moveTo>
                  <a:lnTo>
                    <a:pt x="1983096" y="0"/>
                  </a:lnTo>
                  <a:cubicBezTo>
                    <a:pt x="1992780" y="0"/>
                    <a:pt x="2000630" y="7851"/>
                    <a:pt x="2000630" y="17535"/>
                  </a:cubicBezTo>
                  <a:lnTo>
                    <a:pt x="2000630" y="263528"/>
                  </a:lnTo>
                  <a:cubicBezTo>
                    <a:pt x="2000630" y="268179"/>
                    <a:pt x="1998783" y="272639"/>
                    <a:pt x="1995495" y="275927"/>
                  </a:cubicBezTo>
                  <a:cubicBezTo>
                    <a:pt x="1992206" y="279216"/>
                    <a:pt x="1987746" y="281063"/>
                    <a:pt x="1983096" y="281063"/>
                  </a:cubicBezTo>
                  <a:lnTo>
                    <a:pt x="17535" y="281063"/>
                  </a:lnTo>
                  <a:cubicBezTo>
                    <a:pt x="12884" y="281063"/>
                    <a:pt x="8424" y="279216"/>
                    <a:pt x="5136" y="275927"/>
                  </a:cubicBezTo>
                  <a:cubicBezTo>
                    <a:pt x="1847" y="272639"/>
                    <a:pt x="0" y="268179"/>
                    <a:pt x="0" y="263528"/>
                  </a:cubicBezTo>
                  <a:lnTo>
                    <a:pt x="0" y="17535"/>
                  </a:lnTo>
                  <a:cubicBezTo>
                    <a:pt x="0" y="12884"/>
                    <a:pt x="1847" y="8424"/>
                    <a:pt x="5136" y="5136"/>
                  </a:cubicBezTo>
                  <a:cubicBezTo>
                    <a:pt x="8424" y="1847"/>
                    <a:pt x="12884" y="0"/>
                    <a:pt x="17535" y="0"/>
                  </a:cubicBezTo>
                  <a:close/>
                </a:path>
              </a:pathLst>
            </a:custGeom>
            <a:solidFill>
              <a:srgbClr val="F6C1A0"/>
            </a:solidFill>
            <a:ln cap="rnd">
              <a:noFill/>
              <a:prstDash val="solid"/>
              <a:round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2000630" cy="2810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5141645" y="5196057"/>
            <a:ext cx="9252641" cy="1617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2"/>
              </a:lnSpc>
            </a:pPr>
            <a:r>
              <a:rPr lang="en-US" sz="3080" b="true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Unprocessed emotions and chronic tension can remain stored physically over time.</a:t>
            </a:r>
          </a:p>
          <a:p>
            <a:pPr algn="l" marL="0" indent="0" lvl="0">
              <a:lnSpc>
                <a:spcPts val="4312"/>
              </a:lnSpc>
            </a:pPr>
          </a:p>
        </p:txBody>
      </p:sp>
      <p:grpSp>
        <p:nvGrpSpPr>
          <p:cNvPr name="Group 19" id="19"/>
          <p:cNvGrpSpPr/>
          <p:nvPr/>
        </p:nvGrpSpPr>
        <p:grpSpPr>
          <a:xfrm rot="0">
            <a:off x="2955723" y="5148062"/>
            <a:ext cx="1488671" cy="148867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C1A0"/>
            </a:solidFill>
            <a:ln cap="sq">
              <a:noFill/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3207628" y="5530447"/>
            <a:ext cx="98486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799" spc="16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02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4735797" y="6900837"/>
            <a:ext cx="10773861" cy="1648314"/>
            <a:chOff x="0" y="0"/>
            <a:chExt cx="2034120" cy="311204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034120" cy="311204"/>
            </a:xfrm>
            <a:custGeom>
              <a:avLst/>
              <a:gdLst/>
              <a:ahLst/>
              <a:cxnLst/>
              <a:rect r="r" b="b" t="t" l="l"/>
              <a:pathLst>
                <a:path h="311204" w="2034120">
                  <a:moveTo>
                    <a:pt x="17246" y="0"/>
                  </a:moveTo>
                  <a:lnTo>
                    <a:pt x="2016874" y="0"/>
                  </a:lnTo>
                  <a:cubicBezTo>
                    <a:pt x="2021448" y="0"/>
                    <a:pt x="2025835" y="1817"/>
                    <a:pt x="2029069" y="5051"/>
                  </a:cubicBezTo>
                  <a:cubicBezTo>
                    <a:pt x="2032303" y="8285"/>
                    <a:pt x="2034120" y="12672"/>
                    <a:pt x="2034120" y="17246"/>
                  </a:cubicBezTo>
                  <a:lnTo>
                    <a:pt x="2034120" y="293958"/>
                  </a:lnTo>
                  <a:cubicBezTo>
                    <a:pt x="2034120" y="298532"/>
                    <a:pt x="2032303" y="302918"/>
                    <a:pt x="2029069" y="306153"/>
                  </a:cubicBezTo>
                  <a:cubicBezTo>
                    <a:pt x="2025835" y="309387"/>
                    <a:pt x="2021448" y="311204"/>
                    <a:pt x="2016874" y="311204"/>
                  </a:cubicBezTo>
                  <a:lnTo>
                    <a:pt x="17246" y="311204"/>
                  </a:lnTo>
                  <a:cubicBezTo>
                    <a:pt x="12672" y="311204"/>
                    <a:pt x="8285" y="309387"/>
                    <a:pt x="5051" y="306153"/>
                  </a:cubicBezTo>
                  <a:cubicBezTo>
                    <a:pt x="1817" y="302918"/>
                    <a:pt x="0" y="298532"/>
                    <a:pt x="0" y="293958"/>
                  </a:cubicBezTo>
                  <a:lnTo>
                    <a:pt x="0" y="17246"/>
                  </a:lnTo>
                  <a:cubicBezTo>
                    <a:pt x="0" y="12672"/>
                    <a:pt x="1817" y="8285"/>
                    <a:pt x="5051" y="5051"/>
                  </a:cubicBezTo>
                  <a:cubicBezTo>
                    <a:pt x="8285" y="1817"/>
                    <a:pt x="12672" y="0"/>
                    <a:pt x="17246" y="0"/>
                  </a:cubicBezTo>
                  <a:close/>
                </a:path>
              </a:pathLst>
            </a:custGeom>
            <a:solidFill>
              <a:srgbClr val="F4C6C6"/>
            </a:solidFill>
            <a:ln cap="rnd">
              <a:noFill/>
              <a:prstDash val="solid"/>
              <a:round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0"/>
              <a:ext cx="2034120" cy="3112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8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5141645" y="6907688"/>
            <a:ext cx="10050857" cy="1417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52"/>
              </a:lnSpc>
            </a:pPr>
            <a:r>
              <a:rPr lang="en-US" b="true" sz="2680">
                <a:solidFill>
                  <a:srgbClr val="000000"/>
                </a:solidFill>
                <a:latin typeface="Playfair Display Bold"/>
                <a:ea typeface="Playfair Display Bold"/>
                <a:cs typeface="Playfair Display Bold"/>
                <a:sym typeface="Playfair Display Bold"/>
              </a:rPr>
              <a:t>High-pressure and predominantly white spaces can contribute to racial battle fatigue and nervous system strain. Where are you placing your frustrations?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2955723" y="6900837"/>
            <a:ext cx="1488671" cy="1488671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C6C6"/>
            </a:solidFill>
            <a:ln cap="sq">
              <a:noFill/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3207628" y="7284335"/>
            <a:ext cx="984860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799" spc="16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03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31345" t="-18706" r="-68602" b="-2124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143140"/>
                  </a:lnTo>
                  <a:cubicBezTo>
                    <a:pt x="4274726" y="2156575"/>
                    <a:pt x="4263834" y="2167467"/>
                    <a:pt x="4250399" y="2167467"/>
                  </a:cubicBezTo>
                  <a:lnTo>
                    <a:pt x="24327" y="2167467"/>
                  </a:lnTo>
                  <a:cubicBezTo>
                    <a:pt x="10891" y="2167467"/>
                    <a:pt x="0" y="2156575"/>
                    <a:pt x="0" y="2143140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BF6F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831270" y="2741638"/>
            <a:ext cx="14838857" cy="4353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515"/>
              </a:lnSpc>
            </a:pPr>
            <a:r>
              <a:rPr lang="en-US" b="true" sz="8927">
                <a:solidFill>
                  <a:srgbClr val="2E2E2E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WHAT DOES WELLNESS MEAN TO YOU? HOW WOULD YOU DEFINE IT?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DAHKOXyROPs</dc:identifier>
  <dcterms:modified xsi:type="dcterms:W3CDTF">2011-08-01T06:04:30Z</dcterms:modified>
  <cp:revision>1</cp:revision>
  <dc:title>Wellness Presentation Siani &amp; Dr. Nickell</dc:title>
</cp:coreProperties>
</file>